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More Sugar" charset="1" panose="00000000000000000000"/>
      <p:regular r:id="rId29"/>
    </p:embeddedFont>
    <p:embeddedFont>
      <p:font typeface="More Sugar Thin" charset="1" panose="00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71.png" Type="http://schemas.openxmlformats.org/officeDocument/2006/relationships/image"/><Relationship Id="rId12" Target="../media/image72.svg" Type="http://schemas.openxmlformats.org/officeDocument/2006/relationships/image"/><Relationship Id="rId13" Target="../media/image73.png" Type="http://schemas.openxmlformats.org/officeDocument/2006/relationships/image"/><Relationship Id="rId14" Target="../media/image74.png" Type="http://schemas.openxmlformats.org/officeDocument/2006/relationships/image"/><Relationship Id="rId15" Target="../media/image75.svg" Type="http://schemas.openxmlformats.org/officeDocument/2006/relationships/image"/><Relationship Id="rId16" Target="../media/image76.png" Type="http://schemas.openxmlformats.org/officeDocument/2006/relationships/image"/><Relationship Id="rId17" Target="../media/image77.svg" Type="http://schemas.openxmlformats.org/officeDocument/2006/relationships/image"/><Relationship Id="rId18" Target="../media/image78.png" Type="http://schemas.openxmlformats.org/officeDocument/2006/relationships/image"/><Relationship Id="rId19" Target="../media/image79.svg" Type="http://schemas.openxmlformats.org/officeDocument/2006/relationships/image"/><Relationship Id="rId2" Target="../media/image1.jpeg" Type="http://schemas.openxmlformats.org/officeDocument/2006/relationships/image"/><Relationship Id="rId20" Target="../media/image80.png" Type="http://schemas.openxmlformats.org/officeDocument/2006/relationships/image"/><Relationship Id="rId21" Target="../media/image81.svg" Type="http://schemas.openxmlformats.org/officeDocument/2006/relationships/image"/><Relationship Id="rId3" Target="../media/image65.png" Type="http://schemas.openxmlformats.org/officeDocument/2006/relationships/image"/><Relationship Id="rId4" Target="../media/image66.svg" Type="http://schemas.openxmlformats.org/officeDocument/2006/relationships/image"/><Relationship Id="rId5" Target="../media/image67.png" Type="http://schemas.openxmlformats.org/officeDocument/2006/relationships/image"/><Relationship Id="rId6" Target="../media/image68.svg" Type="http://schemas.openxmlformats.org/officeDocument/2006/relationships/image"/><Relationship Id="rId7" Target="../media/image69.png" Type="http://schemas.openxmlformats.org/officeDocument/2006/relationships/image"/><Relationship Id="rId8" Target="../media/image70.svg" Type="http://schemas.openxmlformats.org/officeDocument/2006/relationships/image"/><Relationship Id="rId9" Target="../media/image3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0.png" Type="http://schemas.openxmlformats.org/officeDocument/2006/relationships/image"/><Relationship Id="rId12" Target="../media/image91.svg" Type="http://schemas.openxmlformats.org/officeDocument/2006/relationships/image"/><Relationship Id="rId13" Target="../media/image92.png" Type="http://schemas.openxmlformats.org/officeDocument/2006/relationships/image"/><Relationship Id="rId14" Target="../media/image93.svg" Type="http://schemas.openxmlformats.org/officeDocument/2006/relationships/image"/><Relationship Id="rId2" Target="../media/image1.jpeg" Type="http://schemas.openxmlformats.org/officeDocument/2006/relationships/image"/><Relationship Id="rId3" Target="../media/image82.png" Type="http://schemas.openxmlformats.org/officeDocument/2006/relationships/image"/><Relationship Id="rId4" Target="../media/image83.svg" Type="http://schemas.openxmlformats.org/officeDocument/2006/relationships/image"/><Relationship Id="rId5" Target="../media/image84.png" Type="http://schemas.openxmlformats.org/officeDocument/2006/relationships/image"/><Relationship Id="rId6" Target="../media/image85.svg" Type="http://schemas.openxmlformats.org/officeDocument/2006/relationships/image"/><Relationship Id="rId7" Target="../media/image86.png" Type="http://schemas.openxmlformats.org/officeDocument/2006/relationships/image"/><Relationship Id="rId8" Target="../media/image87.svg" Type="http://schemas.openxmlformats.org/officeDocument/2006/relationships/image"/><Relationship Id="rId9" Target="../media/image8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96.png" Type="http://schemas.openxmlformats.org/officeDocument/2006/relationships/image"/><Relationship Id="rId12" Target="../media/image97.svg" Type="http://schemas.openxmlformats.org/officeDocument/2006/relationships/image"/><Relationship Id="rId13" Target="../media/image2.png" Type="http://schemas.openxmlformats.org/officeDocument/2006/relationships/image"/><Relationship Id="rId14" Target="../media/image3.svg" Type="http://schemas.openxmlformats.org/officeDocument/2006/relationships/image"/><Relationship Id="rId15" Target="../media/image48.png" Type="http://schemas.openxmlformats.org/officeDocument/2006/relationships/image"/><Relationship Id="rId16" Target="../media/image49.svg" Type="http://schemas.openxmlformats.org/officeDocument/2006/relationships/image"/><Relationship Id="rId17" Target="../media/image18.png" Type="http://schemas.openxmlformats.org/officeDocument/2006/relationships/image"/><Relationship Id="rId18" Target="../media/image19.svg" Type="http://schemas.openxmlformats.org/officeDocument/2006/relationships/image"/><Relationship Id="rId19" Target="../media/image6.png" Type="http://schemas.openxmlformats.org/officeDocument/2006/relationships/image"/><Relationship Id="rId2" Target="../media/image1.jpeg" Type="http://schemas.openxmlformats.org/officeDocument/2006/relationships/image"/><Relationship Id="rId20" Target="../media/image7.sv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94.png" Type="http://schemas.openxmlformats.org/officeDocument/2006/relationships/image"/><Relationship Id="rId8" Target="../media/image95.svg" Type="http://schemas.openxmlformats.org/officeDocument/2006/relationships/image"/><Relationship Id="rId9" Target="../media/image1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png" Type="http://schemas.openxmlformats.org/officeDocument/2006/relationships/image"/><Relationship Id="rId11" Target="../media/image53.svg" Type="http://schemas.openxmlformats.org/officeDocument/2006/relationships/image"/><Relationship Id="rId12" Target="https://www.katyisd.org/Page/7607" TargetMode="External" Type="http://schemas.openxmlformats.org/officeDocument/2006/relationships/hyperlink"/><Relationship Id="rId2" Target="../media/image1.jpeg" Type="http://schemas.openxmlformats.org/officeDocument/2006/relationships/image"/><Relationship Id="rId3" Target="../media/image57.png" Type="http://schemas.openxmlformats.org/officeDocument/2006/relationships/image"/><Relationship Id="rId4" Target="../media/image58.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9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2" Target="../media/image1.jpe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99.png" Type="http://schemas.openxmlformats.org/officeDocument/2006/relationships/image"/><Relationship Id="rId6" Target="../media/image100.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11" Target="../media/image96.png" Type="http://schemas.openxmlformats.org/officeDocument/2006/relationships/image"/><Relationship Id="rId12" Target="../media/image97.svg" Type="http://schemas.openxmlformats.org/officeDocument/2006/relationships/image"/><Relationship Id="rId13" Target="../media/image101.png" Type="http://schemas.openxmlformats.org/officeDocument/2006/relationships/image"/><Relationship Id="rId14" Target="../media/image102.png" Type="http://schemas.openxmlformats.org/officeDocument/2006/relationships/image"/><Relationship Id="rId15" Target="../media/image103.png" Type="http://schemas.openxmlformats.org/officeDocument/2006/relationships/image"/><Relationship Id="rId16" Target="../media/image104.png" Type="http://schemas.openxmlformats.org/officeDocument/2006/relationships/image"/><Relationship Id="rId17" Target="../media/image105.svg" Type="http://schemas.openxmlformats.org/officeDocument/2006/relationships/image"/><Relationship Id="rId18" Target="../media/image48.png" Type="http://schemas.openxmlformats.org/officeDocument/2006/relationships/image"/><Relationship Id="rId19" Target="../media/image49.svg" Type="http://schemas.openxmlformats.org/officeDocument/2006/relationships/image"/><Relationship Id="rId2" Target="../media/image1.jpeg" Type="http://schemas.openxmlformats.org/officeDocument/2006/relationships/image"/><Relationship Id="rId20" Target="../media/image34.png" Type="http://schemas.openxmlformats.org/officeDocument/2006/relationships/image"/><Relationship Id="rId21" Target="../media/image35.sv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 Id="rId5" Target="../media/image94.png" Type="http://schemas.openxmlformats.org/officeDocument/2006/relationships/image"/><Relationship Id="rId6" Target="../media/image95.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8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6.png" Type="http://schemas.openxmlformats.org/officeDocument/2006/relationships/image"/><Relationship Id="rId6" Target="../media/image107.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10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png" Type="http://schemas.openxmlformats.org/officeDocument/2006/relationships/image"/><Relationship Id="rId11" Target="../media/image97.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13.png" Type="http://schemas.openxmlformats.org/officeDocument/2006/relationships/image"/><Relationship Id="rId15" Target="../media/image114.svg" Type="http://schemas.openxmlformats.org/officeDocument/2006/relationships/image"/><Relationship Id="rId16" Target="../media/image115.png" Type="http://schemas.openxmlformats.org/officeDocument/2006/relationships/image"/><Relationship Id="rId17" Target="../media/image116.svg" Type="http://schemas.openxmlformats.org/officeDocument/2006/relationships/image"/><Relationship Id="rId18" Target="../media/image117.png" Type="http://schemas.openxmlformats.org/officeDocument/2006/relationships/image"/><Relationship Id="rId19" Target="../media/image118.png" Type="http://schemas.openxmlformats.org/officeDocument/2006/relationships/image"/><Relationship Id="rId2" Target="../media/image1.jpeg" Type="http://schemas.openxmlformats.org/officeDocument/2006/relationships/image"/><Relationship Id="rId20" Target="../media/image119.svg" Type="http://schemas.openxmlformats.org/officeDocument/2006/relationships/image"/><Relationship Id="rId3" Target="../media/image110.pn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94.png" Type="http://schemas.openxmlformats.org/officeDocument/2006/relationships/image"/><Relationship Id="rId9" Target="../media/image9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2" Target="../media/image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2.png" Type="http://schemas.openxmlformats.org/officeDocument/2006/relationships/image"/><Relationship Id="rId11" Target="../media/image123.png" Type="http://schemas.openxmlformats.org/officeDocument/2006/relationships/image"/><Relationship Id="rId2" Target="../media/image1.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https://app.schoolinks.com/course-catalog/katy-isd/overview" TargetMode="External" Type="http://schemas.openxmlformats.org/officeDocument/2006/relationships/hyperlink"/><Relationship Id="rId8" Target="../media/image120.png" Type="http://schemas.openxmlformats.org/officeDocument/2006/relationships/image"/><Relationship Id="rId9" Target="../media/image12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24.png" Type="http://schemas.openxmlformats.org/officeDocument/2006/relationships/image"/><Relationship Id="rId6" Target="../media/image125.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3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7.svg" Type="http://schemas.openxmlformats.org/officeDocument/2006/relationships/image"/><Relationship Id="rId2" Target="../media/image1.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12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3.svg" Type="http://schemas.openxmlformats.org/officeDocument/2006/relationships/image"/><Relationship Id="rId11" Target="../media/image134.png" Type="http://schemas.openxmlformats.org/officeDocument/2006/relationships/image"/><Relationship Id="rId12" Target="../media/image135.svg" Type="http://schemas.openxmlformats.org/officeDocument/2006/relationships/image"/><Relationship Id="rId13" Target="../media/image136.png" Type="http://schemas.openxmlformats.org/officeDocument/2006/relationships/image"/><Relationship Id="rId14" Target="../media/image137.svg" Type="http://schemas.openxmlformats.org/officeDocument/2006/relationships/image"/><Relationship Id="rId2" Target="../media/image1.jpeg" Type="http://schemas.openxmlformats.org/officeDocument/2006/relationships/image"/><Relationship Id="rId3" Target="../media/image82.png" Type="http://schemas.openxmlformats.org/officeDocument/2006/relationships/image"/><Relationship Id="rId4" Target="../media/image83.svg" Type="http://schemas.openxmlformats.org/officeDocument/2006/relationships/image"/><Relationship Id="rId5" Target="../media/image128.png" Type="http://schemas.openxmlformats.org/officeDocument/2006/relationships/image"/><Relationship Id="rId6" Target="../media/image129.svg" Type="http://schemas.openxmlformats.org/officeDocument/2006/relationships/image"/><Relationship Id="rId7" Target="../media/image130.png" Type="http://schemas.openxmlformats.org/officeDocument/2006/relationships/image"/><Relationship Id="rId8" Target="../media/image131.svg" Type="http://schemas.openxmlformats.org/officeDocument/2006/relationships/image"/><Relationship Id="rId9" Target="../media/image1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sv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media/image28.png" Type="http://schemas.openxmlformats.org/officeDocument/2006/relationships/image"/><Relationship Id="rId14" Target="../media/image29.svg" Type="http://schemas.openxmlformats.org/officeDocument/2006/relationships/image"/><Relationship Id="rId15" Target="../media/image30.png" Type="http://schemas.openxmlformats.org/officeDocument/2006/relationships/image"/><Relationship Id="rId16" Target="../media/image31.svg" Type="http://schemas.openxmlformats.org/officeDocument/2006/relationships/image"/><Relationship Id="rId2" Target="../media/image1.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png" Type="http://schemas.openxmlformats.org/officeDocument/2006/relationships/image"/><Relationship Id="rId2" Target="../media/image1.jpe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cXx-yYq8.mp4" Type="http://schemas.openxmlformats.org/officeDocument/2006/relationships/video"/><Relationship Id="rId11" Target="../media/VAGcXx-yYq8.mp4" Type="http://schemas.microsoft.com/office/2007/relationships/media"/><Relationship Id="rId2" Target="../media/image1.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50.png" Type="http://schemas.openxmlformats.org/officeDocument/2006/relationships/image"/><Relationship Id="rId12" Target="../media/image51.svg" Type="http://schemas.openxmlformats.org/officeDocument/2006/relationships/image"/><Relationship Id="rId13" Target="../media/image14.png" Type="http://schemas.openxmlformats.org/officeDocument/2006/relationships/image"/><Relationship Id="rId14" Target="../media/image15.svg" Type="http://schemas.openxmlformats.org/officeDocument/2006/relationships/image"/><Relationship Id="rId15" Target="../media/image52.png" Type="http://schemas.openxmlformats.org/officeDocument/2006/relationships/image"/><Relationship Id="rId16" Target="../media/image53.svg" Type="http://schemas.openxmlformats.org/officeDocument/2006/relationships/image"/><Relationship Id="rId17" Target="../media/image54.png" Type="http://schemas.openxmlformats.org/officeDocument/2006/relationships/image"/><Relationship Id="rId18" Target="../media/image55.svg" Type="http://schemas.openxmlformats.org/officeDocument/2006/relationships/image"/><Relationship Id="rId2" Target="../media/image1.jpe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3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6.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9.png" Type="http://schemas.openxmlformats.org/officeDocument/2006/relationships/image"/><Relationship Id="rId4" Target="../media/image60.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61.png" Type="http://schemas.openxmlformats.org/officeDocument/2006/relationships/image"/><Relationship Id="rId8" Target="../media/image6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156245">
            <a:off x="85700" y="5592088"/>
            <a:ext cx="17810077" cy="4177273"/>
          </a:xfrm>
          <a:custGeom>
            <a:avLst/>
            <a:gdLst/>
            <a:ahLst/>
            <a:cxnLst/>
            <a:rect r="r" b="b" t="t" l="l"/>
            <a:pathLst>
              <a:path h="4177273" w="17810077">
                <a:moveTo>
                  <a:pt x="0" y="0"/>
                </a:moveTo>
                <a:lnTo>
                  <a:pt x="17810077" y="0"/>
                </a:lnTo>
                <a:lnTo>
                  <a:pt x="17810077" y="4177272"/>
                </a:lnTo>
                <a:lnTo>
                  <a:pt x="0" y="41772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606769">
            <a:off x="12969027" y="4870995"/>
            <a:ext cx="936561" cy="1053392"/>
          </a:xfrm>
          <a:custGeom>
            <a:avLst/>
            <a:gdLst/>
            <a:ahLst/>
            <a:cxnLst/>
            <a:rect r="r" b="b" t="t" l="l"/>
            <a:pathLst>
              <a:path h="1053392" w="936561">
                <a:moveTo>
                  <a:pt x="0" y="0"/>
                </a:moveTo>
                <a:lnTo>
                  <a:pt x="936561" y="0"/>
                </a:lnTo>
                <a:lnTo>
                  <a:pt x="936561" y="1053392"/>
                </a:lnTo>
                <a:lnTo>
                  <a:pt x="0" y="10533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56245">
            <a:off x="238962" y="3764967"/>
            <a:ext cx="17810077" cy="4177273"/>
          </a:xfrm>
          <a:custGeom>
            <a:avLst/>
            <a:gdLst/>
            <a:ahLst/>
            <a:cxnLst/>
            <a:rect r="r" b="b" t="t" l="l"/>
            <a:pathLst>
              <a:path h="4177273" w="17810077">
                <a:moveTo>
                  <a:pt x="0" y="0"/>
                </a:moveTo>
                <a:lnTo>
                  <a:pt x="17810076" y="0"/>
                </a:lnTo>
                <a:lnTo>
                  <a:pt x="17810076" y="4177273"/>
                </a:lnTo>
                <a:lnTo>
                  <a:pt x="0" y="41772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4704942" y="5189651"/>
            <a:ext cx="3040083" cy="4126348"/>
          </a:xfrm>
          <a:custGeom>
            <a:avLst/>
            <a:gdLst/>
            <a:ahLst/>
            <a:cxnLst/>
            <a:rect r="r" b="b" t="t" l="l"/>
            <a:pathLst>
              <a:path h="4126348" w="3040083">
                <a:moveTo>
                  <a:pt x="0" y="0"/>
                </a:moveTo>
                <a:lnTo>
                  <a:pt x="3040083" y="0"/>
                </a:lnTo>
                <a:lnTo>
                  <a:pt x="3040083" y="4126348"/>
                </a:lnTo>
                <a:lnTo>
                  <a:pt x="0" y="4126348"/>
                </a:lnTo>
                <a:lnTo>
                  <a:pt x="0" y="0"/>
                </a:lnTo>
                <a:close/>
              </a:path>
            </a:pathLst>
          </a:custGeom>
          <a:blipFill>
            <a:blip r:embed="rId7">
              <a:extLst>
                <a:ext uri="{96DAC541-7B7A-43D3-8B79-37D633B846F1}">
                  <asvg:svgBlip xmlns:asvg="http://schemas.microsoft.com/office/drawing/2016/SVG/main" r:embed="rId8"/>
                </a:ext>
              </a:extLst>
            </a:blip>
            <a:stretch>
              <a:fillRect l="0" t="-3471" r="-60256" b="0"/>
            </a:stretch>
          </a:blipFill>
        </p:spPr>
      </p:sp>
      <p:sp>
        <p:nvSpPr>
          <p:cNvPr name="Freeform 7" id="7"/>
          <p:cNvSpPr/>
          <p:nvPr/>
        </p:nvSpPr>
        <p:spPr>
          <a:xfrm flipH="false" flipV="false" rot="-1441925">
            <a:off x="2307982" y="4995704"/>
            <a:ext cx="2630493" cy="2420054"/>
          </a:xfrm>
          <a:custGeom>
            <a:avLst/>
            <a:gdLst/>
            <a:ahLst/>
            <a:cxnLst/>
            <a:rect r="r" b="b" t="t" l="l"/>
            <a:pathLst>
              <a:path h="2420054" w="2630493">
                <a:moveTo>
                  <a:pt x="0" y="0"/>
                </a:moveTo>
                <a:lnTo>
                  <a:pt x="2630493" y="0"/>
                </a:lnTo>
                <a:lnTo>
                  <a:pt x="2630493" y="2420054"/>
                </a:lnTo>
                <a:lnTo>
                  <a:pt x="0" y="24200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234792">
            <a:off x="3811549" y="4274372"/>
            <a:ext cx="11448384" cy="5243278"/>
          </a:xfrm>
          <a:prstGeom prst="rect">
            <a:avLst/>
          </a:prstGeom>
        </p:spPr>
        <p:txBody>
          <a:bodyPr anchor="t" rtlCol="false" tIns="0" lIns="0" bIns="0" rIns="0">
            <a:spAutoFit/>
          </a:bodyPr>
          <a:lstStyle/>
          <a:p>
            <a:pPr algn="ctr">
              <a:lnSpc>
                <a:spcPts val="8097"/>
              </a:lnSpc>
            </a:pPr>
            <a:r>
              <a:rPr lang="en-US" sz="9640">
                <a:solidFill>
                  <a:srgbClr val="000000"/>
                </a:solidFill>
                <a:latin typeface="More Sugar"/>
                <a:ea typeface="More Sugar"/>
                <a:cs typeface="More Sugar"/>
                <a:sym typeface="More Sugar"/>
              </a:rPr>
              <a:t> COURSE SELECTION</a:t>
            </a:r>
          </a:p>
          <a:p>
            <a:pPr algn="ctr">
              <a:lnSpc>
                <a:spcPts val="8097"/>
              </a:lnSpc>
            </a:pPr>
            <a:r>
              <a:rPr lang="en-US" sz="9640">
                <a:solidFill>
                  <a:srgbClr val="000000"/>
                </a:solidFill>
                <a:latin typeface="More Sugar"/>
                <a:ea typeface="More Sugar"/>
                <a:cs typeface="More Sugar"/>
                <a:sym typeface="More Sugar"/>
              </a:rPr>
              <a:t>INFORMATION</a:t>
            </a:r>
          </a:p>
          <a:p>
            <a:pPr algn="ctr">
              <a:lnSpc>
                <a:spcPts val="8097"/>
              </a:lnSpc>
            </a:pPr>
            <a:r>
              <a:rPr lang="en-US" sz="9640">
                <a:solidFill>
                  <a:srgbClr val="000000"/>
                </a:solidFill>
                <a:latin typeface="More Sugar"/>
                <a:ea typeface="More Sugar"/>
                <a:cs typeface="More Sugar"/>
                <a:sym typeface="More Sugar"/>
              </a:rPr>
              <a:t>JHS CLASS OF 2029</a:t>
            </a:r>
          </a:p>
        </p:txBody>
      </p:sp>
      <p:sp>
        <p:nvSpPr>
          <p:cNvPr name="Freeform 9" id="9"/>
          <p:cNvSpPr/>
          <p:nvPr/>
        </p:nvSpPr>
        <p:spPr>
          <a:xfrm flipH="false" flipV="false" rot="0">
            <a:off x="3831106" y="-361222"/>
            <a:ext cx="11040041" cy="3512740"/>
          </a:xfrm>
          <a:custGeom>
            <a:avLst/>
            <a:gdLst/>
            <a:ahLst/>
            <a:cxnLst/>
            <a:rect r="r" b="b" t="t" l="l"/>
            <a:pathLst>
              <a:path h="3512740" w="11040041">
                <a:moveTo>
                  <a:pt x="0" y="0"/>
                </a:moveTo>
                <a:lnTo>
                  <a:pt x="11040041" y="0"/>
                </a:lnTo>
                <a:lnTo>
                  <a:pt x="11040041" y="3512741"/>
                </a:lnTo>
                <a:lnTo>
                  <a:pt x="0" y="351274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90054">
            <a:off x="2880213" y="936226"/>
            <a:ext cx="12951557" cy="1289193"/>
          </a:xfrm>
          <a:prstGeom prst="rect">
            <a:avLst/>
          </a:prstGeom>
        </p:spPr>
        <p:txBody>
          <a:bodyPr anchor="t" rtlCol="false" tIns="0" lIns="0" bIns="0" rIns="0">
            <a:spAutoFit/>
          </a:bodyPr>
          <a:lstStyle/>
          <a:p>
            <a:pPr algn="ctr">
              <a:lnSpc>
                <a:spcPts val="9160"/>
              </a:lnSpc>
            </a:pPr>
            <a:r>
              <a:rPr lang="en-US" sz="10905">
                <a:solidFill>
                  <a:srgbClr val="000000"/>
                </a:solidFill>
                <a:latin typeface="More Sugar"/>
                <a:ea typeface="More Sugar"/>
                <a:cs typeface="More Sugar"/>
                <a:sym typeface="More Sugar"/>
              </a:rPr>
              <a:t>2025-2026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781444" y="301479"/>
            <a:ext cx="16912997" cy="2274524"/>
          </a:xfrm>
          <a:custGeom>
            <a:avLst/>
            <a:gdLst/>
            <a:ahLst/>
            <a:cxnLst/>
            <a:rect r="r" b="b" t="t" l="l"/>
            <a:pathLst>
              <a:path h="2274524" w="16912997">
                <a:moveTo>
                  <a:pt x="0" y="2274524"/>
                </a:moveTo>
                <a:lnTo>
                  <a:pt x="16912997" y="2274524"/>
                </a:lnTo>
                <a:lnTo>
                  <a:pt x="16912997" y="0"/>
                </a:lnTo>
                <a:lnTo>
                  <a:pt x="0" y="0"/>
                </a:lnTo>
                <a:lnTo>
                  <a:pt x="0" y="2274524"/>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false" rot="0">
            <a:off x="1028700" y="3293462"/>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4284243"/>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28700" y="600132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71914" y="685914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4019803" y="771227"/>
            <a:ext cx="11348638" cy="1579892"/>
          </a:xfrm>
          <a:prstGeom prst="rect">
            <a:avLst/>
          </a:prstGeom>
        </p:spPr>
        <p:txBody>
          <a:bodyPr anchor="t" rtlCol="false" tIns="0" lIns="0" bIns="0" rIns="0">
            <a:spAutoFit/>
          </a:bodyPr>
          <a:lstStyle/>
          <a:p>
            <a:pPr algn="ctr">
              <a:lnSpc>
                <a:spcPts val="6050"/>
              </a:lnSpc>
            </a:pPr>
            <a:r>
              <a:rPr lang="en-US" sz="6369">
                <a:solidFill>
                  <a:srgbClr val="000000"/>
                </a:solidFill>
                <a:latin typeface="More Sugar"/>
                <a:ea typeface="More Sugar"/>
                <a:cs typeface="More Sugar"/>
                <a:sym typeface="More Sugar"/>
              </a:rPr>
              <a:t>CHOOSE ONE MATH COURSE:</a:t>
            </a:r>
          </a:p>
        </p:txBody>
      </p:sp>
      <p:sp>
        <p:nvSpPr>
          <p:cNvPr name="TextBox 9" id="9"/>
          <p:cNvSpPr txBox="true"/>
          <p:nvPr/>
        </p:nvSpPr>
        <p:spPr>
          <a:xfrm rot="0">
            <a:off x="1945113" y="3468628"/>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ALGEBRA 1</a:t>
            </a:r>
          </a:p>
        </p:txBody>
      </p:sp>
      <p:sp>
        <p:nvSpPr>
          <p:cNvPr name="TextBox 10" id="10"/>
          <p:cNvSpPr txBox="true"/>
          <p:nvPr/>
        </p:nvSpPr>
        <p:spPr>
          <a:xfrm rot="0">
            <a:off x="1945113" y="4390876"/>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GEOMETRY (ONLY IF YOU TOOK ALGEBRA IN 8TH GRADE)</a:t>
            </a:r>
          </a:p>
        </p:txBody>
      </p:sp>
      <p:sp>
        <p:nvSpPr>
          <p:cNvPr name="TextBox 11" id="11"/>
          <p:cNvSpPr txBox="true"/>
          <p:nvPr/>
        </p:nvSpPr>
        <p:spPr>
          <a:xfrm rot="0">
            <a:off x="2013278" y="6107953"/>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GEOMETRY KAP/ GT (GT STUDENTS ONLY)</a:t>
            </a:r>
          </a:p>
        </p:txBody>
      </p:sp>
      <p:sp>
        <p:nvSpPr>
          <p:cNvPr name="TextBox 12" id="12"/>
          <p:cNvSpPr txBox="true"/>
          <p:nvPr/>
        </p:nvSpPr>
        <p:spPr>
          <a:xfrm rot="0">
            <a:off x="2013278" y="6962057"/>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ALGEBRA II (ONLY IF ALGEBRA &amp; GEOMETRY IN JR HIGH)</a:t>
            </a:r>
          </a:p>
        </p:txBody>
      </p:sp>
      <p:sp>
        <p:nvSpPr>
          <p:cNvPr name="Freeform 13" id="13"/>
          <p:cNvSpPr/>
          <p:nvPr/>
        </p:nvSpPr>
        <p:spPr>
          <a:xfrm flipH="false" flipV="false" rot="0">
            <a:off x="1038225" y="514350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1954638" y="5250133"/>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GEOMETRY KAP (KATY ADVANCED PLACEMENT)</a:t>
            </a:r>
          </a:p>
        </p:txBody>
      </p:sp>
      <p:sp>
        <p:nvSpPr>
          <p:cNvPr name="Freeform 15" id="15"/>
          <p:cNvSpPr/>
          <p:nvPr/>
        </p:nvSpPr>
        <p:spPr>
          <a:xfrm flipH="false" flipV="false" rot="0">
            <a:off x="1071914" y="771696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2013278" y="7819877"/>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ALGEBRA II  KAP (KATY ADVANCED PLACEMENT)</a:t>
            </a:r>
          </a:p>
        </p:txBody>
      </p:sp>
      <p:sp>
        <p:nvSpPr>
          <p:cNvPr name="Freeform 17" id="17"/>
          <p:cNvSpPr/>
          <p:nvPr/>
        </p:nvSpPr>
        <p:spPr>
          <a:xfrm flipH="false" flipV="false" rot="0">
            <a:off x="1071914" y="8574780"/>
            <a:ext cx="683935" cy="629220"/>
          </a:xfrm>
          <a:custGeom>
            <a:avLst/>
            <a:gdLst/>
            <a:ahLst/>
            <a:cxnLst/>
            <a:rect r="r" b="b" t="t" l="l"/>
            <a:pathLst>
              <a:path h="629220" w="683935">
                <a:moveTo>
                  <a:pt x="0" y="0"/>
                </a:moveTo>
                <a:lnTo>
                  <a:pt x="683935" y="0"/>
                </a:lnTo>
                <a:lnTo>
                  <a:pt x="683935" y="629219"/>
                </a:lnTo>
                <a:lnTo>
                  <a:pt x="0" y="6292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8" id="18"/>
          <p:cNvSpPr txBox="true"/>
          <p:nvPr/>
        </p:nvSpPr>
        <p:spPr>
          <a:xfrm rot="0">
            <a:off x="2013278" y="8677697"/>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ALGEBRA II KAP/ GT (GT STUDENTS ONLY)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781444" y="301479"/>
            <a:ext cx="16912997" cy="2274524"/>
          </a:xfrm>
          <a:custGeom>
            <a:avLst/>
            <a:gdLst/>
            <a:ahLst/>
            <a:cxnLst/>
            <a:rect r="r" b="b" t="t" l="l"/>
            <a:pathLst>
              <a:path h="2274524" w="16912997">
                <a:moveTo>
                  <a:pt x="0" y="2274524"/>
                </a:moveTo>
                <a:lnTo>
                  <a:pt x="16912997" y="2274524"/>
                </a:lnTo>
                <a:lnTo>
                  <a:pt x="16912997" y="0"/>
                </a:lnTo>
                <a:lnTo>
                  <a:pt x="0" y="0"/>
                </a:lnTo>
                <a:lnTo>
                  <a:pt x="0" y="2274524"/>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false" rot="0">
            <a:off x="1028700" y="3903352"/>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661121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019803" y="771227"/>
            <a:ext cx="11348638" cy="1579892"/>
          </a:xfrm>
          <a:prstGeom prst="rect">
            <a:avLst/>
          </a:prstGeom>
        </p:spPr>
        <p:txBody>
          <a:bodyPr anchor="t" rtlCol="false" tIns="0" lIns="0" bIns="0" rIns="0">
            <a:spAutoFit/>
          </a:bodyPr>
          <a:lstStyle/>
          <a:p>
            <a:pPr algn="ctr">
              <a:lnSpc>
                <a:spcPts val="6050"/>
              </a:lnSpc>
            </a:pPr>
            <a:r>
              <a:rPr lang="en-US" sz="6369">
                <a:solidFill>
                  <a:srgbClr val="000000"/>
                </a:solidFill>
                <a:latin typeface="More Sugar"/>
                <a:ea typeface="More Sugar"/>
                <a:cs typeface="More Sugar"/>
                <a:sym typeface="More Sugar"/>
              </a:rPr>
              <a:t>CHOOSE ONE SCIENCE COURSE:</a:t>
            </a:r>
          </a:p>
        </p:txBody>
      </p:sp>
      <p:sp>
        <p:nvSpPr>
          <p:cNvPr name="TextBox 7" id="7"/>
          <p:cNvSpPr txBox="true"/>
          <p:nvPr/>
        </p:nvSpPr>
        <p:spPr>
          <a:xfrm rot="0">
            <a:off x="1945113" y="4078518"/>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BIOLOGY</a:t>
            </a:r>
          </a:p>
        </p:txBody>
      </p:sp>
      <p:sp>
        <p:nvSpPr>
          <p:cNvPr name="TextBox 8" id="8"/>
          <p:cNvSpPr txBox="true"/>
          <p:nvPr/>
        </p:nvSpPr>
        <p:spPr>
          <a:xfrm rot="0">
            <a:off x="2013278" y="6717843"/>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BIOLOGY KAP/ GT (GT STUDENTS ONLY)</a:t>
            </a:r>
          </a:p>
        </p:txBody>
      </p:sp>
      <p:sp>
        <p:nvSpPr>
          <p:cNvPr name="Freeform 9" id="9"/>
          <p:cNvSpPr/>
          <p:nvPr/>
        </p:nvSpPr>
        <p:spPr>
          <a:xfrm flipH="false" flipV="false" rot="0">
            <a:off x="1028700" y="5389822"/>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945113" y="5496455"/>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BIOLOGY KAP (KATY ADVANCED PLACEMENT)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5400000">
            <a:off x="3180006" y="3510353"/>
            <a:ext cx="252885" cy="2357406"/>
          </a:xfrm>
          <a:custGeom>
            <a:avLst/>
            <a:gdLst/>
            <a:ahLst/>
            <a:cxnLst/>
            <a:rect r="r" b="b" t="t" l="l"/>
            <a:pathLst>
              <a:path h="2357406" w="252885">
                <a:moveTo>
                  <a:pt x="252885" y="0"/>
                </a:moveTo>
                <a:lnTo>
                  <a:pt x="0" y="0"/>
                </a:lnTo>
                <a:lnTo>
                  <a:pt x="0" y="2357406"/>
                </a:lnTo>
                <a:lnTo>
                  <a:pt x="252885" y="2357406"/>
                </a:lnTo>
                <a:lnTo>
                  <a:pt x="25288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5400000">
            <a:off x="9182130" y="3636796"/>
            <a:ext cx="252885" cy="2357406"/>
          </a:xfrm>
          <a:custGeom>
            <a:avLst/>
            <a:gdLst/>
            <a:ahLst/>
            <a:cxnLst/>
            <a:rect r="r" b="b" t="t" l="l"/>
            <a:pathLst>
              <a:path h="2357406" w="252885">
                <a:moveTo>
                  <a:pt x="252886" y="0"/>
                </a:moveTo>
                <a:lnTo>
                  <a:pt x="0" y="0"/>
                </a:lnTo>
                <a:lnTo>
                  <a:pt x="0" y="2357406"/>
                </a:lnTo>
                <a:lnTo>
                  <a:pt x="252886" y="2357406"/>
                </a:lnTo>
                <a:lnTo>
                  <a:pt x="25288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true" flipV="false" rot="5400000">
            <a:off x="14764553" y="3636796"/>
            <a:ext cx="252885" cy="2357406"/>
          </a:xfrm>
          <a:custGeom>
            <a:avLst/>
            <a:gdLst/>
            <a:ahLst/>
            <a:cxnLst/>
            <a:rect r="r" b="b" t="t" l="l"/>
            <a:pathLst>
              <a:path h="2357406" w="252885">
                <a:moveTo>
                  <a:pt x="252885" y="0"/>
                </a:moveTo>
                <a:lnTo>
                  <a:pt x="0" y="0"/>
                </a:lnTo>
                <a:lnTo>
                  <a:pt x="0" y="2357406"/>
                </a:lnTo>
                <a:lnTo>
                  <a:pt x="252885" y="2357406"/>
                </a:lnTo>
                <a:lnTo>
                  <a:pt x="252885"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0">
            <a:off x="1854572" y="637544"/>
            <a:ext cx="6379851" cy="1496365"/>
          </a:xfrm>
          <a:custGeom>
            <a:avLst/>
            <a:gdLst/>
            <a:ahLst/>
            <a:cxnLst/>
            <a:rect r="r" b="b" t="t" l="l"/>
            <a:pathLst>
              <a:path h="1496365" w="6379851">
                <a:moveTo>
                  <a:pt x="6379851" y="0"/>
                </a:moveTo>
                <a:lnTo>
                  <a:pt x="0" y="0"/>
                </a:lnTo>
                <a:lnTo>
                  <a:pt x="0" y="1496365"/>
                </a:lnTo>
                <a:lnTo>
                  <a:pt x="6379851" y="1496365"/>
                </a:lnTo>
                <a:lnTo>
                  <a:pt x="637985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true" flipV="false" rot="0">
            <a:off x="10010712" y="686823"/>
            <a:ext cx="6379851" cy="1496365"/>
          </a:xfrm>
          <a:custGeom>
            <a:avLst/>
            <a:gdLst/>
            <a:ahLst/>
            <a:cxnLst/>
            <a:rect r="r" b="b" t="t" l="l"/>
            <a:pathLst>
              <a:path h="1496365" w="6379851">
                <a:moveTo>
                  <a:pt x="6379851" y="0"/>
                </a:moveTo>
                <a:lnTo>
                  <a:pt x="0" y="0"/>
                </a:lnTo>
                <a:lnTo>
                  <a:pt x="0" y="1496365"/>
                </a:lnTo>
                <a:lnTo>
                  <a:pt x="6379851" y="1496365"/>
                </a:lnTo>
                <a:lnTo>
                  <a:pt x="637985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true" flipV="false" rot="0">
            <a:off x="6258791" y="645879"/>
            <a:ext cx="6379851" cy="1496365"/>
          </a:xfrm>
          <a:custGeom>
            <a:avLst/>
            <a:gdLst/>
            <a:ahLst/>
            <a:cxnLst/>
            <a:rect r="r" b="b" t="t" l="l"/>
            <a:pathLst>
              <a:path h="1496365" w="6379851">
                <a:moveTo>
                  <a:pt x="6379851" y="0"/>
                </a:moveTo>
                <a:lnTo>
                  <a:pt x="0" y="0"/>
                </a:lnTo>
                <a:lnTo>
                  <a:pt x="0" y="1496365"/>
                </a:lnTo>
                <a:lnTo>
                  <a:pt x="6379851" y="1496365"/>
                </a:lnTo>
                <a:lnTo>
                  <a:pt x="637985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6069699" y="8316866"/>
            <a:ext cx="2379203" cy="2449301"/>
          </a:xfrm>
          <a:custGeom>
            <a:avLst/>
            <a:gdLst/>
            <a:ahLst/>
            <a:cxnLst/>
            <a:rect r="r" b="b" t="t" l="l"/>
            <a:pathLst>
              <a:path h="2449301" w="2379203">
                <a:moveTo>
                  <a:pt x="0" y="0"/>
                </a:moveTo>
                <a:lnTo>
                  <a:pt x="2379202" y="0"/>
                </a:lnTo>
                <a:lnTo>
                  <a:pt x="2379202" y="2449301"/>
                </a:lnTo>
                <a:lnTo>
                  <a:pt x="0" y="244930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13772618" y="8105401"/>
            <a:ext cx="2689126" cy="2872231"/>
          </a:xfrm>
          <a:custGeom>
            <a:avLst/>
            <a:gdLst/>
            <a:ahLst/>
            <a:cxnLst/>
            <a:rect r="r" b="b" t="t" l="l"/>
            <a:pathLst>
              <a:path h="2872231" w="2689126">
                <a:moveTo>
                  <a:pt x="0" y="0"/>
                </a:moveTo>
                <a:lnTo>
                  <a:pt x="2689126" y="0"/>
                </a:lnTo>
                <a:lnTo>
                  <a:pt x="2689126" y="2872231"/>
                </a:lnTo>
                <a:lnTo>
                  <a:pt x="0" y="2872231"/>
                </a:lnTo>
                <a:lnTo>
                  <a:pt x="0" y="0"/>
                </a:lnTo>
                <a:close/>
              </a:path>
            </a:pathLst>
          </a:custGeom>
          <a:blipFill>
            <a:blip r:embed="rId13"/>
            <a:stretch>
              <a:fillRect l="0" t="0" r="0" b="0"/>
            </a:stretch>
          </a:blipFill>
        </p:spPr>
      </p:sp>
      <p:sp>
        <p:nvSpPr>
          <p:cNvPr name="Freeform 11" id="11"/>
          <p:cNvSpPr/>
          <p:nvPr/>
        </p:nvSpPr>
        <p:spPr>
          <a:xfrm flipH="false" flipV="false" rot="-891753">
            <a:off x="-175265" y="-86125"/>
            <a:ext cx="2748023" cy="1494237"/>
          </a:xfrm>
          <a:custGeom>
            <a:avLst/>
            <a:gdLst/>
            <a:ahLst/>
            <a:cxnLst/>
            <a:rect r="r" b="b" t="t" l="l"/>
            <a:pathLst>
              <a:path h="1494237" w="2748023">
                <a:moveTo>
                  <a:pt x="0" y="0"/>
                </a:moveTo>
                <a:lnTo>
                  <a:pt x="2748022" y="0"/>
                </a:lnTo>
                <a:lnTo>
                  <a:pt x="2748022" y="1494237"/>
                </a:lnTo>
                <a:lnTo>
                  <a:pt x="0" y="149423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497812" y="1435006"/>
            <a:ext cx="1937107" cy="2186762"/>
          </a:xfrm>
          <a:custGeom>
            <a:avLst/>
            <a:gdLst/>
            <a:ahLst/>
            <a:cxnLst/>
            <a:rect r="r" b="b" t="t" l="l"/>
            <a:pathLst>
              <a:path h="2186762" w="1937107">
                <a:moveTo>
                  <a:pt x="0" y="0"/>
                </a:moveTo>
                <a:lnTo>
                  <a:pt x="1937107" y="0"/>
                </a:lnTo>
                <a:lnTo>
                  <a:pt x="1937107" y="2186762"/>
                </a:lnTo>
                <a:lnTo>
                  <a:pt x="0" y="218676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0">
            <a:off x="16130024" y="-321848"/>
            <a:ext cx="2731199" cy="4114800"/>
          </a:xfrm>
          <a:custGeom>
            <a:avLst/>
            <a:gdLst/>
            <a:ahLst/>
            <a:cxnLst/>
            <a:rect r="r" b="b" t="t" l="l"/>
            <a:pathLst>
              <a:path h="4114800" w="2731199">
                <a:moveTo>
                  <a:pt x="0" y="0"/>
                </a:moveTo>
                <a:lnTo>
                  <a:pt x="2731199" y="0"/>
                </a:lnTo>
                <a:lnTo>
                  <a:pt x="2731199"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4" id="14"/>
          <p:cNvSpPr/>
          <p:nvPr/>
        </p:nvSpPr>
        <p:spPr>
          <a:xfrm flipH="false" flipV="false" rot="0">
            <a:off x="-746340" y="9069119"/>
            <a:ext cx="3550081" cy="2162322"/>
          </a:xfrm>
          <a:custGeom>
            <a:avLst/>
            <a:gdLst/>
            <a:ahLst/>
            <a:cxnLst/>
            <a:rect r="r" b="b" t="t" l="l"/>
            <a:pathLst>
              <a:path h="2162322" w="3550081">
                <a:moveTo>
                  <a:pt x="0" y="0"/>
                </a:moveTo>
                <a:lnTo>
                  <a:pt x="3550080" y="0"/>
                </a:lnTo>
                <a:lnTo>
                  <a:pt x="3550080" y="2162322"/>
                </a:lnTo>
                <a:lnTo>
                  <a:pt x="0" y="216232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5" id="15"/>
          <p:cNvSpPr txBox="true"/>
          <p:nvPr/>
        </p:nvSpPr>
        <p:spPr>
          <a:xfrm rot="0">
            <a:off x="470673" y="4948849"/>
            <a:ext cx="5611091" cy="4292692"/>
          </a:xfrm>
          <a:prstGeom prst="rect">
            <a:avLst/>
          </a:prstGeom>
        </p:spPr>
        <p:txBody>
          <a:bodyPr anchor="t" rtlCol="false" tIns="0" lIns="0" bIns="0" rIns="0">
            <a:spAutoFit/>
          </a:bodyPr>
          <a:lstStyle/>
          <a:p>
            <a:pPr algn="ctr" marL="0" indent="0" lvl="1">
              <a:lnSpc>
                <a:spcPts val="3077"/>
              </a:lnSpc>
              <a:spcBef>
                <a:spcPct val="0"/>
              </a:spcBef>
            </a:pPr>
            <a:r>
              <a:rPr lang="en-US" sz="2481" spc="-74">
                <a:solidFill>
                  <a:srgbClr val="FFFFFF"/>
                </a:solidFill>
                <a:latin typeface="More Sugar"/>
                <a:ea typeface="More Sugar"/>
                <a:cs typeface="More Sugar"/>
                <a:sym typeface="More Sugar"/>
              </a:rPr>
              <a:t>STUDENT-ATHLETES MUST CHOOSE ONLY ONE ATHLETICS PROGRAM DURING ONLINE COURSE SELECTION. FOR MULTI-SPORTS ATHLETES, YOU WILL SELECT THE SPORT THAT COMES FIRST IN THE SECOND YEAR, AND THE COACHES AND COUNSELORS WILL WORK TOGETHER TO MOVE STUDENTS TO THEIR 2ND SPORT ONCE THE 1ST SPORT SEASON IS OVER.</a:t>
            </a:r>
          </a:p>
        </p:txBody>
      </p:sp>
      <p:sp>
        <p:nvSpPr>
          <p:cNvPr name="TextBox 16" id="16"/>
          <p:cNvSpPr txBox="true"/>
          <p:nvPr/>
        </p:nvSpPr>
        <p:spPr>
          <a:xfrm rot="0">
            <a:off x="6943098" y="5321391"/>
            <a:ext cx="4730950" cy="2006184"/>
          </a:xfrm>
          <a:prstGeom prst="rect">
            <a:avLst/>
          </a:prstGeom>
        </p:spPr>
        <p:txBody>
          <a:bodyPr anchor="t" rtlCol="false" tIns="0" lIns="0" bIns="0" rIns="0">
            <a:spAutoFit/>
          </a:bodyPr>
          <a:lstStyle/>
          <a:p>
            <a:pPr algn="ctr" marL="0" indent="0" lvl="1">
              <a:lnSpc>
                <a:spcPts val="3201"/>
              </a:lnSpc>
              <a:spcBef>
                <a:spcPct val="0"/>
              </a:spcBef>
            </a:pPr>
            <a:r>
              <a:rPr lang="en-US" sz="2581" spc="-77">
                <a:solidFill>
                  <a:srgbClr val="FFFFFF"/>
                </a:solidFill>
                <a:latin typeface="More Sugar"/>
                <a:ea typeface="More Sugar"/>
                <a:cs typeface="More Sugar"/>
                <a:sym typeface="More Sugar"/>
              </a:rPr>
              <a:t>STUDENTS CAN ENROLL IN BOTH A FINE ARTS COURSE AND A PE/ATHLETICS COURSE DURING THE SAME YEAR.</a:t>
            </a:r>
          </a:p>
        </p:txBody>
      </p:sp>
      <p:sp>
        <p:nvSpPr>
          <p:cNvPr name="TextBox 17" id="17"/>
          <p:cNvSpPr txBox="true"/>
          <p:nvPr/>
        </p:nvSpPr>
        <p:spPr>
          <a:xfrm rot="0">
            <a:off x="12392887" y="5253880"/>
            <a:ext cx="5288279" cy="2520534"/>
          </a:xfrm>
          <a:prstGeom prst="rect">
            <a:avLst/>
          </a:prstGeom>
        </p:spPr>
        <p:txBody>
          <a:bodyPr anchor="t" rtlCol="false" tIns="0" lIns="0" bIns="0" rIns="0">
            <a:spAutoFit/>
          </a:bodyPr>
          <a:lstStyle/>
          <a:p>
            <a:pPr algn="ctr" marL="0" indent="0" lvl="1">
              <a:lnSpc>
                <a:spcPts val="3201"/>
              </a:lnSpc>
              <a:spcBef>
                <a:spcPct val="0"/>
              </a:spcBef>
            </a:pPr>
            <a:r>
              <a:rPr lang="en-US" sz="2581" spc="-77">
                <a:solidFill>
                  <a:srgbClr val="FFFFFF"/>
                </a:solidFill>
                <a:latin typeface="More Sugar Thin"/>
                <a:ea typeface="More Sugar Thin"/>
                <a:cs typeface="More Sugar Thin"/>
                <a:sym typeface="More Sugar Thin"/>
              </a:rPr>
              <a:t>BAND/ COLOR GUARD/DANCE DO HAVE A PE CREDIT OPTION (TALK TO OUR DIRECTOR AND/OR COUNSELOR TO MKE SURE COURSE CODE IS CORRECT!) </a:t>
            </a:r>
          </a:p>
        </p:txBody>
      </p:sp>
      <p:sp>
        <p:nvSpPr>
          <p:cNvPr name="TextBox 18" id="18"/>
          <p:cNvSpPr txBox="true"/>
          <p:nvPr/>
        </p:nvSpPr>
        <p:spPr>
          <a:xfrm rot="0">
            <a:off x="843012" y="3990200"/>
            <a:ext cx="4866413" cy="428844"/>
          </a:xfrm>
          <a:prstGeom prst="rect">
            <a:avLst/>
          </a:prstGeom>
        </p:spPr>
        <p:txBody>
          <a:bodyPr anchor="t" rtlCol="false" tIns="0" lIns="0" bIns="0" rIns="0">
            <a:spAutoFit/>
          </a:bodyPr>
          <a:lstStyle/>
          <a:p>
            <a:pPr algn="ctr">
              <a:lnSpc>
                <a:spcPts val="3318"/>
              </a:lnSpc>
            </a:pPr>
            <a:r>
              <a:rPr lang="en-US" sz="3017">
                <a:solidFill>
                  <a:srgbClr val="FFFFFF"/>
                </a:solidFill>
                <a:latin typeface="More Sugar"/>
                <a:ea typeface="More Sugar"/>
                <a:cs typeface="More Sugar"/>
                <a:sym typeface="More Sugar"/>
              </a:rPr>
              <a:t>1 PE OR ATHLETICS</a:t>
            </a:r>
          </a:p>
        </p:txBody>
      </p:sp>
      <p:sp>
        <p:nvSpPr>
          <p:cNvPr name="TextBox 19" id="19"/>
          <p:cNvSpPr txBox="true"/>
          <p:nvPr/>
        </p:nvSpPr>
        <p:spPr>
          <a:xfrm rot="0">
            <a:off x="6875367" y="4133798"/>
            <a:ext cx="4866413" cy="428844"/>
          </a:xfrm>
          <a:prstGeom prst="rect">
            <a:avLst/>
          </a:prstGeom>
        </p:spPr>
        <p:txBody>
          <a:bodyPr anchor="t" rtlCol="false" tIns="0" lIns="0" bIns="0" rIns="0">
            <a:spAutoFit/>
          </a:bodyPr>
          <a:lstStyle/>
          <a:p>
            <a:pPr algn="ctr">
              <a:lnSpc>
                <a:spcPts val="3318"/>
              </a:lnSpc>
            </a:pPr>
            <a:r>
              <a:rPr lang="en-US" sz="3017">
                <a:solidFill>
                  <a:srgbClr val="FFFFFF"/>
                </a:solidFill>
                <a:latin typeface="More Sugar"/>
                <a:ea typeface="More Sugar"/>
                <a:cs typeface="More Sugar"/>
                <a:sym typeface="More Sugar"/>
              </a:rPr>
              <a:t>FINE ARTS</a:t>
            </a:r>
          </a:p>
        </p:txBody>
      </p:sp>
      <p:sp>
        <p:nvSpPr>
          <p:cNvPr name="TextBox 20" id="20"/>
          <p:cNvSpPr txBox="true"/>
          <p:nvPr/>
        </p:nvSpPr>
        <p:spPr>
          <a:xfrm rot="0">
            <a:off x="12392887" y="3821527"/>
            <a:ext cx="4866413" cy="847944"/>
          </a:xfrm>
          <a:prstGeom prst="rect">
            <a:avLst/>
          </a:prstGeom>
        </p:spPr>
        <p:txBody>
          <a:bodyPr anchor="t" rtlCol="false" tIns="0" lIns="0" bIns="0" rIns="0">
            <a:spAutoFit/>
          </a:bodyPr>
          <a:lstStyle/>
          <a:p>
            <a:pPr algn="ctr">
              <a:lnSpc>
                <a:spcPts val="3318"/>
              </a:lnSpc>
            </a:pPr>
            <a:r>
              <a:rPr lang="en-US" sz="3017">
                <a:solidFill>
                  <a:srgbClr val="FFFFFF"/>
                </a:solidFill>
                <a:latin typeface="More Sugar"/>
                <a:ea typeface="More Sugar"/>
                <a:cs typeface="More Sugar"/>
                <a:sym typeface="More Sugar"/>
              </a:rPr>
              <a:t>BAND/ COLOR GUARD/ DANCE</a:t>
            </a:r>
          </a:p>
        </p:txBody>
      </p:sp>
      <p:sp>
        <p:nvSpPr>
          <p:cNvPr name="TextBox 21" id="21"/>
          <p:cNvSpPr txBox="true"/>
          <p:nvPr/>
        </p:nvSpPr>
        <p:spPr>
          <a:xfrm rot="0">
            <a:off x="2681934" y="1053905"/>
            <a:ext cx="13708628" cy="711268"/>
          </a:xfrm>
          <a:prstGeom prst="rect">
            <a:avLst/>
          </a:prstGeom>
        </p:spPr>
        <p:txBody>
          <a:bodyPr anchor="t" rtlCol="false" tIns="0" lIns="0" bIns="0" rIns="0">
            <a:spAutoFit/>
          </a:bodyPr>
          <a:lstStyle/>
          <a:p>
            <a:pPr algn="l">
              <a:lnSpc>
                <a:spcPts val="5505"/>
              </a:lnSpc>
            </a:pPr>
            <a:r>
              <a:rPr lang="en-US" sz="5005">
                <a:solidFill>
                  <a:srgbClr val="000000"/>
                </a:solidFill>
                <a:latin typeface="More Sugar"/>
                <a:ea typeface="More Sugar"/>
                <a:cs typeface="More Sugar"/>
                <a:sym typeface="More Sugar"/>
              </a:rPr>
              <a:t>CHOOSING PE COURSES AND FINE ARTS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2917524" y="582675"/>
            <a:ext cx="5805916" cy="1361751"/>
          </a:xfrm>
          <a:custGeom>
            <a:avLst/>
            <a:gdLst/>
            <a:ahLst/>
            <a:cxnLst/>
            <a:rect r="r" b="b" t="t" l="l"/>
            <a:pathLst>
              <a:path h="1361751" w="5805916">
                <a:moveTo>
                  <a:pt x="5805916" y="0"/>
                </a:moveTo>
                <a:lnTo>
                  <a:pt x="0" y="0"/>
                </a:lnTo>
                <a:lnTo>
                  <a:pt x="0" y="1361751"/>
                </a:lnTo>
                <a:lnTo>
                  <a:pt x="5805916" y="1361751"/>
                </a:lnTo>
                <a:lnTo>
                  <a:pt x="580591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3933463" y="-622394"/>
            <a:ext cx="6062320" cy="4114800"/>
          </a:xfrm>
          <a:custGeom>
            <a:avLst/>
            <a:gdLst/>
            <a:ahLst/>
            <a:cxnLst/>
            <a:rect r="r" b="b" t="t" l="l"/>
            <a:pathLst>
              <a:path h="4114800" w="6062320">
                <a:moveTo>
                  <a:pt x="6062320" y="0"/>
                </a:moveTo>
                <a:lnTo>
                  <a:pt x="0" y="0"/>
                </a:lnTo>
                <a:lnTo>
                  <a:pt x="0" y="4114800"/>
                </a:lnTo>
                <a:lnTo>
                  <a:pt x="6062320" y="4114800"/>
                </a:lnTo>
                <a:lnTo>
                  <a:pt x="606232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048210">
            <a:off x="-79052" y="-207991"/>
            <a:ext cx="3077141" cy="2527102"/>
          </a:xfrm>
          <a:custGeom>
            <a:avLst/>
            <a:gdLst/>
            <a:ahLst/>
            <a:cxnLst/>
            <a:rect r="r" b="b" t="t" l="l"/>
            <a:pathLst>
              <a:path h="2527102" w="3077141">
                <a:moveTo>
                  <a:pt x="0" y="0"/>
                </a:moveTo>
                <a:lnTo>
                  <a:pt x="3077140" y="0"/>
                </a:lnTo>
                <a:lnTo>
                  <a:pt x="3077140" y="2527101"/>
                </a:lnTo>
                <a:lnTo>
                  <a:pt x="0" y="252710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0">
            <a:off x="9790554" y="778770"/>
            <a:ext cx="5595812" cy="1312472"/>
          </a:xfrm>
          <a:custGeom>
            <a:avLst/>
            <a:gdLst/>
            <a:ahLst/>
            <a:cxnLst/>
            <a:rect r="r" b="b" t="t" l="l"/>
            <a:pathLst>
              <a:path h="1312472" w="5595812">
                <a:moveTo>
                  <a:pt x="5595812" y="0"/>
                </a:moveTo>
                <a:lnTo>
                  <a:pt x="0" y="0"/>
                </a:lnTo>
                <a:lnTo>
                  <a:pt x="0" y="1312472"/>
                </a:lnTo>
                <a:lnTo>
                  <a:pt x="5595812" y="1312472"/>
                </a:lnTo>
                <a:lnTo>
                  <a:pt x="559581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258791" y="645879"/>
            <a:ext cx="5770380" cy="1353416"/>
          </a:xfrm>
          <a:custGeom>
            <a:avLst/>
            <a:gdLst/>
            <a:ahLst/>
            <a:cxnLst/>
            <a:rect r="r" b="b" t="t" l="l"/>
            <a:pathLst>
              <a:path h="1353416" w="5770380">
                <a:moveTo>
                  <a:pt x="5770380" y="0"/>
                </a:moveTo>
                <a:lnTo>
                  <a:pt x="0" y="0"/>
                </a:lnTo>
                <a:lnTo>
                  <a:pt x="0" y="1353417"/>
                </a:lnTo>
                <a:lnTo>
                  <a:pt x="5770380" y="1353417"/>
                </a:lnTo>
                <a:lnTo>
                  <a:pt x="577038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5228343" y="8374488"/>
            <a:ext cx="3840270" cy="3369837"/>
          </a:xfrm>
          <a:custGeom>
            <a:avLst/>
            <a:gdLst/>
            <a:ahLst/>
            <a:cxnLst/>
            <a:rect r="r" b="b" t="t" l="l"/>
            <a:pathLst>
              <a:path h="3369837" w="3840270">
                <a:moveTo>
                  <a:pt x="0" y="0"/>
                </a:moveTo>
                <a:lnTo>
                  <a:pt x="3840269" y="0"/>
                </a:lnTo>
                <a:lnTo>
                  <a:pt x="3840269" y="3369837"/>
                </a:lnTo>
                <a:lnTo>
                  <a:pt x="0" y="33698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8129870" y="8044057"/>
            <a:ext cx="2356049" cy="2394967"/>
          </a:xfrm>
          <a:custGeom>
            <a:avLst/>
            <a:gdLst/>
            <a:ahLst/>
            <a:cxnLst/>
            <a:rect r="r" b="b" t="t" l="l"/>
            <a:pathLst>
              <a:path h="2394967" w="2356049">
                <a:moveTo>
                  <a:pt x="0" y="0"/>
                </a:moveTo>
                <a:lnTo>
                  <a:pt x="2356049" y="0"/>
                </a:lnTo>
                <a:lnTo>
                  <a:pt x="2356049" y="2394967"/>
                </a:lnTo>
                <a:lnTo>
                  <a:pt x="0" y="239496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9790554" y="3138003"/>
            <a:ext cx="6916534" cy="4300827"/>
          </a:xfrm>
          <a:custGeom>
            <a:avLst/>
            <a:gdLst/>
            <a:ahLst/>
            <a:cxnLst/>
            <a:rect r="r" b="b" t="t" l="l"/>
            <a:pathLst>
              <a:path h="4300827" w="6916534">
                <a:moveTo>
                  <a:pt x="0" y="0"/>
                </a:moveTo>
                <a:lnTo>
                  <a:pt x="6916534" y="0"/>
                </a:lnTo>
                <a:lnTo>
                  <a:pt x="6916534" y="4300827"/>
                </a:lnTo>
                <a:lnTo>
                  <a:pt x="0" y="430082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2917524" y="3805089"/>
            <a:ext cx="5611091" cy="3121117"/>
          </a:xfrm>
          <a:prstGeom prst="rect">
            <a:avLst/>
          </a:prstGeom>
        </p:spPr>
        <p:txBody>
          <a:bodyPr anchor="t" rtlCol="false" tIns="0" lIns="0" bIns="0" rIns="0">
            <a:spAutoFit/>
          </a:bodyPr>
          <a:lstStyle/>
          <a:p>
            <a:pPr algn="ctr" marL="0" indent="0" lvl="1">
              <a:lnSpc>
                <a:spcPts val="3077"/>
              </a:lnSpc>
              <a:spcBef>
                <a:spcPct val="0"/>
              </a:spcBef>
            </a:pPr>
            <a:r>
              <a:rPr lang="en-US" sz="2481" spc="-74">
                <a:solidFill>
                  <a:srgbClr val="FFFFFF"/>
                </a:solidFill>
                <a:latin typeface="More Sugar"/>
                <a:ea typeface="More Sugar"/>
                <a:cs typeface="More Sugar"/>
                <a:sym typeface="More Sugar"/>
              </a:rPr>
              <a:t>STUDENTS WILL NEED 2 YEARS OF LEVEL 1 AND LEVEL II OF A FOREIGN LANGUAGE. IF YOU ARE TAKING SPANISH 1 IN 8TH GRADE, YOU WILL TAKE SPANISH II IN 9TH. SPANISH FOR SPANISH SPEAKERS 1 AND 2, YOU WILL TAKE SPANISH FOR SPANISH SPEAKERS 3 AND 4.</a:t>
            </a:r>
          </a:p>
        </p:txBody>
      </p:sp>
      <p:sp>
        <p:nvSpPr>
          <p:cNvPr name="TextBox 12" id="12"/>
          <p:cNvSpPr txBox="true"/>
          <p:nvPr/>
        </p:nvSpPr>
        <p:spPr>
          <a:xfrm rot="0">
            <a:off x="3632962" y="1103184"/>
            <a:ext cx="13708628" cy="711268"/>
          </a:xfrm>
          <a:prstGeom prst="rect">
            <a:avLst/>
          </a:prstGeom>
        </p:spPr>
        <p:txBody>
          <a:bodyPr anchor="t" rtlCol="false" tIns="0" lIns="0" bIns="0" rIns="0">
            <a:spAutoFit/>
          </a:bodyPr>
          <a:lstStyle/>
          <a:p>
            <a:pPr algn="l">
              <a:lnSpc>
                <a:spcPts val="5505"/>
              </a:lnSpc>
            </a:pPr>
            <a:r>
              <a:rPr lang="en-US" sz="5005">
                <a:solidFill>
                  <a:srgbClr val="000000"/>
                </a:solidFill>
                <a:latin typeface="More Sugar"/>
                <a:ea typeface="More Sugar"/>
                <a:cs typeface="More Sugar"/>
                <a:sym typeface="More Sugar"/>
              </a:rPr>
              <a:t>CHOOSING A FOREIGN LANGUAGE:</a:t>
            </a:r>
          </a:p>
        </p:txBody>
      </p:sp>
      <p:sp>
        <p:nvSpPr>
          <p:cNvPr name="TextBox 13" id="13"/>
          <p:cNvSpPr txBox="true"/>
          <p:nvPr/>
        </p:nvSpPr>
        <p:spPr>
          <a:xfrm rot="0">
            <a:off x="10443275" y="4586139"/>
            <a:ext cx="5611091" cy="1559017"/>
          </a:xfrm>
          <a:prstGeom prst="rect">
            <a:avLst/>
          </a:prstGeom>
        </p:spPr>
        <p:txBody>
          <a:bodyPr anchor="t" rtlCol="false" tIns="0" lIns="0" bIns="0" rIns="0">
            <a:spAutoFit/>
          </a:bodyPr>
          <a:lstStyle/>
          <a:p>
            <a:pPr algn="ctr" marL="0" indent="0" lvl="1">
              <a:lnSpc>
                <a:spcPts val="3077"/>
              </a:lnSpc>
              <a:spcBef>
                <a:spcPct val="0"/>
              </a:spcBef>
            </a:pPr>
            <a:r>
              <a:rPr lang="en-US" sz="2481" spc="-74">
                <a:solidFill>
                  <a:srgbClr val="FFFFFF"/>
                </a:solidFill>
                <a:latin typeface="More Sugar"/>
                <a:ea typeface="More Sugar"/>
                <a:cs typeface="More Sugar"/>
                <a:sym typeface="More Sugar"/>
              </a:rPr>
              <a:t>SOME STUDENTS CAN WAIT TO TAKE THEIR FOREIGN LANGUAGE IN 10TH GRADE IF THEY HAVE NOT STARTED IN THE 8TH GRADE.</a:t>
            </a:r>
          </a:p>
        </p:txBody>
      </p:sp>
      <p:sp>
        <p:nvSpPr>
          <p:cNvPr name="Freeform 14" id="14"/>
          <p:cNvSpPr/>
          <p:nvPr/>
        </p:nvSpPr>
        <p:spPr>
          <a:xfrm flipH="false" flipV="false" rot="0">
            <a:off x="1938336" y="3067824"/>
            <a:ext cx="7569467" cy="4706832"/>
          </a:xfrm>
          <a:custGeom>
            <a:avLst/>
            <a:gdLst/>
            <a:ahLst/>
            <a:cxnLst/>
            <a:rect r="r" b="b" t="t" l="l"/>
            <a:pathLst>
              <a:path h="4706832" w="7569467">
                <a:moveTo>
                  <a:pt x="0" y="0"/>
                </a:moveTo>
                <a:lnTo>
                  <a:pt x="7569467" y="0"/>
                </a:lnTo>
                <a:lnTo>
                  <a:pt x="7569467" y="4706832"/>
                </a:lnTo>
                <a:lnTo>
                  <a:pt x="0" y="470683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0" y="707783"/>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454641" y="707783"/>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16967" y="931795"/>
            <a:ext cx="6177995" cy="938594"/>
          </a:xfrm>
          <a:prstGeom prst="rect">
            <a:avLst/>
          </a:prstGeom>
        </p:spPr>
        <p:txBody>
          <a:bodyPr anchor="t" rtlCol="false" tIns="0" lIns="0" bIns="0" rIns="0">
            <a:spAutoFit/>
          </a:bodyPr>
          <a:lstStyle/>
          <a:p>
            <a:pPr algn="ctr">
              <a:lnSpc>
                <a:spcPts val="3745"/>
              </a:lnSpc>
            </a:pPr>
            <a:r>
              <a:rPr lang="en-US" sz="3405">
                <a:solidFill>
                  <a:srgbClr val="000000"/>
                </a:solidFill>
                <a:latin typeface="More Sugar"/>
                <a:ea typeface="More Sugar"/>
                <a:cs typeface="More Sugar"/>
                <a:sym typeface="More Sugar"/>
              </a:rPr>
              <a:t>SAMPLE 9TH GRADE COURSE SELECTIONS</a:t>
            </a:r>
          </a:p>
        </p:txBody>
      </p:sp>
      <p:sp>
        <p:nvSpPr>
          <p:cNvPr name="Freeform 6" id="6"/>
          <p:cNvSpPr/>
          <p:nvPr/>
        </p:nvSpPr>
        <p:spPr>
          <a:xfrm flipH="false" flipV="false" rot="0">
            <a:off x="1454641" y="4569329"/>
            <a:ext cx="3757644" cy="751529"/>
          </a:xfrm>
          <a:custGeom>
            <a:avLst/>
            <a:gdLst/>
            <a:ahLst/>
            <a:cxnLst/>
            <a:rect r="r" b="b" t="t" l="l"/>
            <a:pathLst>
              <a:path h="751529" w="3757644">
                <a:moveTo>
                  <a:pt x="0" y="0"/>
                </a:moveTo>
                <a:lnTo>
                  <a:pt x="3757644" y="0"/>
                </a:lnTo>
                <a:lnTo>
                  <a:pt x="3757644" y="751529"/>
                </a:lnTo>
                <a:lnTo>
                  <a:pt x="0" y="7515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402218" y="2689068"/>
            <a:ext cx="3757644" cy="751529"/>
          </a:xfrm>
          <a:custGeom>
            <a:avLst/>
            <a:gdLst/>
            <a:ahLst/>
            <a:cxnLst/>
            <a:rect r="r" b="b" t="t" l="l"/>
            <a:pathLst>
              <a:path h="751529" w="3757644">
                <a:moveTo>
                  <a:pt x="0" y="0"/>
                </a:moveTo>
                <a:lnTo>
                  <a:pt x="3757644" y="0"/>
                </a:lnTo>
                <a:lnTo>
                  <a:pt x="3757644" y="751529"/>
                </a:lnTo>
                <a:lnTo>
                  <a:pt x="0" y="7515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402218" y="3609226"/>
            <a:ext cx="4007492" cy="801498"/>
          </a:xfrm>
          <a:custGeom>
            <a:avLst/>
            <a:gdLst/>
            <a:ahLst/>
            <a:cxnLst/>
            <a:rect r="r" b="b" t="t" l="l"/>
            <a:pathLst>
              <a:path h="801498" w="4007492">
                <a:moveTo>
                  <a:pt x="0" y="0"/>
                </a:moveTo>
                <a:lnTo>
                  <a:pt x="4007493" y="0"/>
                </a:lnTo>
                <a:lnTo>
                  <a:pt x="4007493" y="801499"/>
                </a:lnTo>
                <a:lnTo>
                  <a:pt x="0" y="8014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454641" y="8401299"/>
            <a:ext cx="3757644" cy="751529"/>
          </a:xfrm>
          <a:custGeom>
            <a:avLst/>
            <a:gdLst/>
            <a:ahLst/>
            <a:cxnLst/>
            <a:rect r="r" b="b" t="t" l="l"/>
            <a:pathLst>
              <a:path h="751529" w="3757644">
                <a:moveTo>
                  <a:pt x="0" y="0"/>
                </a:moveTo>
                <a:lnTo>
                  <a:pt x="3757644" y="0"/>
                </a:lnTo>
                <a:lnTo>
                  <a:pt x="3757644" y="751528"/>
                </a:lnTo>
                <a:lnTo>
                  <a:pt x="0" y="7515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402218" y="6521037"/>
            <a:ext cx="3757644" cy="751529"/>
          </a:xfrm>
          <a:custGeom>
            <a:avLst/>
            <a:gdLst/>
            <a:ahLst/>
            <a:cxnLst/>
            <a:rect r="r" b="b" t="t" l="l"/>
            <a:pathLst>
              <a:path h="751529" w="3757644">
                <a:moveTo>
                  <a:pt x="0" y="0"/>
                </a:moveTo>
                <a:lnTo>
                  <a:pt x="3757644" y="0"/>
                </a:lnTo>
                <a:lnTo>
                  <a:pt x="3757644" y="751529"/>
                </a:lnTo>
                <a:lnTo>
                  <a:pt x="0" y="7515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402218" y="7441196"/>
            <a:ext cx="3757644" cy="751529"/>
          </a:xfrm>
          <a:custGeom>
            <a:avLst/>
            <a:gdLst/>
            <a:ahLst/>
            <a:cxnLst/>
            <a:rect r="r" b="b" t="t" l="l"/>
            <a:pathLst>
              <a:path h="751529" w="3757644">
                <a:moveTo>
                  <a:pt x="0" y="0"/>
                </a:moveTo>
                <a:lnTo>
                  <a:pt x="3757644" y="0"/>
                </a:lnTo>
                <a:lnTo>
                  <a:pt x="3757644" y="751528"/>
                </a:lnTo>
                <a:lnTo>
                  <a:pt x="0" y="7515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2032260" y="2815303"/>
            <a:ext cx="2549734" cy="555798"/>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ENGLISH 1</a:t>
            </a:r>
          </a:p>
        </p:txBody>
      </p:sp>
      <p:sp>
        <p:nvSpPr>
          <p:cNvPr name="TextBox 13" id="13"/>
          <p:cNvSpPr txBox="true"/>
          <p:nvPr/>
        </p:nvSpPr>
        <p:spPr>
          <a:xfrm rot="0">
            <a:off x="796874" y="3784931"/>
            <a:ext cx="3943217" cy="555798"/>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ALGEBRA </a:t>
            </a:r>
          </a:p>
        </p:txBody>
      </p:sp>
      <p:sp>
        <p:nvSpPr>
          <p:cNvPr name="Freeform 14" id="14"/>
          <p:cNvSpPr/>
          <p:nvPr/>
        </p:nvSpPr>
        <p:spPr>
          <a:xfrm flipH="false" flipV="false" rot="0">
            <a:off x="3246546" y="4569329"/>
            <a:ext cx="3757644" cy="751529"/>
          </a:xfrm>
          <a:custGeom>
            <a:avLst/>
            <a:gdLst/>
            <a:ahLst/>
            <a:cxnLst/>
            <a:rect r="r" b="b" t="t" l="l"/>
            <a:pathLst>
              <a:path h="751529" w="3757644">
                <a:moveTo>
                  <a:pt x="0" y="0"/>
                </a:moveTo>
                <a:lnTo>
                  <a:pt x="3757644" y="0"/>
                </a:lnTo>
                <a:lnTo>
                  <a:pt x="3757644" y="751529"/>
                </a:lnTo>
                <a:lnTo>
                  <a:pt x="0" y="7515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1152370" y="4732200"/>
            <a:ext cx="5607520" cy="555798"/>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WORLD GEOGRAPHY</a:t>
            </a:r>
          </a:p>
        </p:txBody>
      </p:sp>
      <p:grpSp>
        <p:nvGrpSpPr>
          <p:cNvPr name="Group 16" id="16"/>
          <p:cNvGrpSpPr/>
          <p:nvPr/>
        </p:nvGrpSpPr>
        <p:grpSpPr>
          <a:xfrm rot="0">
            <a:off x="1310056" y="5402298"/>
            <a:ext cx="3807436" cy="1000263"/>
            <a:chOff x="0" y="0"/>
            <a:chExt cx="5076582" cy="1333684"/>
          </a:xfrm>
        </p:grpSpPr>
        <p:sp>
          <p:nvSpPr>
            <p:cNvPr name="Freeform 17" id="17"/>
            <p:cNvSpPr/>
            <p:nvPr/>
          </p:nvSpPr>
          <p:spPr>
            <a:xfrm flipH="false" flipV="false" rot="0">
              <a:off x="66390" y="0"/>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0">
              <a:off x="0" y="331645"/>
              <a:ext cx="5010192" cy="1002038"/>
            </a:xfrm>
            <a:custGeom>
              <a:avLst/>
              <a:gdLst/>
              <a:ahLst/>
              <a:cxnLst/>
              <a:rect r="r" b="b" t="t" l="l"/>
              <a:pathLst>
                <a:path h="1002038" w="5010192">
                  <a:moveTo>
                    <a:pt x="0" y="0"/>
                  </a:moveTo>
                  <a:lnTo>
                    <a:pt x="5010192" y="0"/>
                  </a:lnTo>
                  <a:lnTo>
                    <a:pt x="5010192" y="1002039"/>
                  </a:lnTo>
                  <a:lnTo>
                    <a:pt x="0" y="10020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19" id="19"/>
          <p:cNvSpPr txBox="true"/>
          <p:nvPr/>
        </p:nvSpPr>
        <p:spPr>
          <a:xfrm rot="0">
            <a:off x="1595315" y="5684713"/>
            <a:ext cx="3302463" cy="554014"/>
          </a:xfrm>
          <a:prstGeom prst="rect">
            <a:avLst/>
          </a:prstGeom>
        </p:spPr>
        <p:txBody>
          <a:bodyPr anchor="t" rtlCol="false" tIns="0" lIns="0" bIns="0" rIns="0">
            <a:spAutoFit/>
          </a:bodyPr>
          <a:lstStyle/>
          <a:p>
            <a:pPr algn="ctr">
              <a:lnSpc>
                <a:spcPts val="4260"/>
              </a:lnSpc>
            </a:pPr>
            <a:r>
              <a:rPr lang="en-US" sz="3873">
                <a:solidFill>
                  <a:srgbClr val="000000"/>
                </a:solidFill>
                <a:latin typeface="More Sugar"/>
                <a:ea typeface="More Sugar"/>
                <a:cs typeface="More Sugar"/>
                <a:sym typeface="More Sugar"/>
              </a:rPr>
              <a:t>BIOLOGY</a:t>
            </a:r>
          </a:p>
        </p:txBody>
      </p:sp>
      <p:sp>
        <p:nvSpPr>
          <p:cNvPr name="TextBox 20" id="20"/>
          <p:cNvSpPr txBox="true"/>
          <p:nvPr/>
        </p:nvSpPr>
        <p:spPr>
          <a:xfrm rot="0">
            <a:off x="0" y="6657070"/>
            <a:ext cx="4553845" cy="554014"/>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ELECTIVE</a:t>
            </a:r>
          </a:p>
        </p:txBody>
      </p:sp>
      <p:sp>
        <p:nvSpPr>
          <p:cNvPr name="TextBox 21" id="21"/>
          <p:cNvSpPr txBox="true"/>
          <p:nvPr/>
        </p:nvSpPr>
        <p:spPr>
          <a:xfrm rot="0">
            <a:off x="835187" y="2690478"/>
            <a:ext cx="526667" cy="805858"/>
          </a:xfrm>
          <a:prstGeom prst="rect">
            <a:avLst/>
          </a:prstGeom>
        </p:spPr>
        <p:txBody>
          <a:bodyPr anchor="t" rtlCol="false" tIns="0" lIns="0" bIns="0" rIns="0">
            <a:spAutoFit/>
          </a:bodyPr>
          <a:lstStyle/>
          <a:p>
            <a:pPr algn="l">
              <a:lnSpc>
                <a:spcPts val="6274"/>
              </a:lnSpc>
            </a:pPr>
            <a:r>
              <a:rPr lang="en-US" sz="5703">
                <a:solidFill>
                  <a:srgbClr val="FFF197"/>
                </a:solidFill>
                <a:latin typeface="More Sugar"/>
                <a:ea typeface="More Sugar"/>
                <a:cs typeface="More Sugar"/>
                <a:sym typeface="More Sugar"/>
              </a:rPr>
              <a:t>1.</a:t>
            </a:r>
          </a:p>
        </p:txBody>
      </p:sp>
      <p:sp>
        <p:nvSpPr>
          <p:cNvPr name="TextBox 22" id="22"/>
          <p:cNvSpPr txBox="true"/>
          <p:nvPr/>
        </p:nvSpPr>
        <p:spPr>
          <a:xfrm rot="0">
            <a:off x="691227" y="6545436"/>
            <a:ext cx="710991" cy="805858"/>
          </a:xfrm>
          <a:prstGeom prst="rect">
            <a:avLst/>
          </a:prstGeom>
        </p:spPr>
        <p:txBody>
          <a:bodyPr anchor="t" rtlCol="false" tIns="0" lIns="0" bIns="0" rIns="0">
            <a:spAutoFit/>
          </a:bodyPr>
          <a:lstStyle/>
          <a:p>
            <a:pPr algn="l">
              <a:lnSpc>
                <a:spcPts val="6274"/>
              </a:lnSpc>
            </a:pPr>
            <a:r>
              <a:rPr lang="en-US" sz="5703">
                <a:solidFill>
                  <a:srgbClr val="FFF197"/>
                </a:solidFill>
                <a:latin typeface="More Sugar"/>
                <a:ea typeface="More Sugar"/>
                <a:cs typeface="More Sugar"/>
                <a:sym typeface="More Sugar"/>
              </a:rPr>
              <a:t>5.</a:t>
            </a:r>
          </a:p>
        </p:txBody>
      </p:sp>
      <p:sp>
        <p:nvSpPr>
          <p:cNvPr name="TextBox 23" id="23"/>
          <p:cNvSpPr txBox="true"/>
          <p:nvPr/>
        </p:nvSpPr>
        <p:spPr>
          <a:xfrm rot="0">
            <a:off x="743025" y="3654628"/>
            <a:ext cx="710991" cy="805865"/>
          </a:xfrm>
          <a:prstGeom prst="rect">
            <a:avLst/>
          </a:prstGeom>
        </p:spPr>
        <p:txBody>
          <a:bodyPr anchor="t" rtlCol="false" tIns="0" lIns="0" bIns="0" rIns="0">
            <a:spAutoFit/>
          </a:bodyPr>
          <a:lstStyle/>
          <a:p>
            <a:pPr algn="l">
              <a:lnSpc>
                <a:spcPts val="6274"/>
              </a:lnSpc>
            </a:pPr>
            <a:r>
              <a:rPr lang="en-US" sz="5703">
                <a:solidFill>
                  <a:srgbClr val="C7EBF2"/>
                </a:solidFill>
                <a:latin typeface="More Sugar"/>
                <a:ea typeface="More Sugar"/>
                <a:cs typeface="More Sugar"/>
                <a:sym typeface="More Sugar"/>
              </a:rPr>
              <a:t>2.</a:t>
            </a:r>
          </a:p>
        </p:txBody>
      </p:sp>
      <p:sp>
        <p:nvSpPr>
          <p:cNvPr name="TextBox 24" id="24"/>
          <p:cNvSpPr txBox="true"/>
          <p:nvPr/>
        </p:nvSpPr>
        <p:spPr>
          <a:xfrm rot="0">
            <a:off x="691227" y="7408444"/>
            <a:ext cx="710991" cy="805865"/>
          </a:xfrm>
          <a:prstGeom prst="rect">
            <a:avLst/>
          </a:prstGeom>
        </p:spPr>
        <p:txBody>
          <a:bodyPr anchor="t" rtlCol="false" tIns="0" lIns="0" bIns="0" rIns="0">
            <a:spAutoFit/>
          </a:bodyPr>
          <a:lstStyle/>
          <a:p>
            <a:pPr algn="l">
              <a:lnSpc>
                <a:spcPts val="6274"/>
              </a:lnSpc>
            </a:pPr>
            <a:r>
              <a:rPr lang="en-US" sz="5703">
                <a:solidFill>
                  <a:srgbClr val="C7EBF2"/>
                </a:solidFill>
                <a:latin typeface="More Sugar"/>
                <a:ea typeface="More Sugar"/>
                <a:cs typeface="More Sugar"/>
                <a:sym typeface="More Sugar"/>
              </a:rPr>
              <a:t>6.</a:t>
            </a:r>
          </a:p>
        </p:txBody>
      </p:sp>
      <p:sp>
        <p:nvSpPr>
          <p:cNvPr name="TextBox 25" id="25"/>
          <p:cNvSpPr txBox="true"/>
          <p:nvPr/>
        </p:nvSpPr>
        <p:spPr>
          <a:xfrm rot="0">
            <a:off x="743025" y="8452435"/>
            <a:ext cx="710991" cy="805865"/>
          </a:xfrm>
          <a:prstGeom prst="rect">
            <a:avLst/>
          </a:prstGeom>
        </p:spPr>
        <p:txBody>
          <a:bodyPr anchor="t" rtlCol="false" tIns="0" lIns="0" bIns="0" rIns="0">
            <a:spAutoFit/>
          </a:bodyPr>
          <a:lstStyle/>
          <a:p>
            <a:pPr algn="l">
              <a:lnSpc>
                <a:spcPts val="6274"/>
              </a:lnSpc>
            </a:pPr>
            <a:r>
              <a:rPr lang="en-US" sz="5703">
                <a:solidFill>
                  <a:srgbClr val="ED9AC2"/>
                </a:solidFill>
                <a:latin typeface="More Sugar"/>
                <a:ea typeface="More Sugar"/>
                <a:cs typeface="More Sugar"/>
                <a:sym typeface="More Sugar"/>
              </a:rPr>
              <a:t>7.</a:t>
            </a:r>
          </a:p>
        </p:txBody>
      </p:sp>
      <p:sp>
        <p:nvSpPr>
          <p:cNvPr name="TextBox 26" id="26"/>
          <p:cNvSpPr txBox="true"/>
          <p:nvPr/>
        </p:nvSpPr>
        <p:spPr>
          <a:xfrm rot="0">
            <a:off x="796874" y="4663670"/>
            <a:ext cx="710991" cy="805865"/>
          </a:xfrm>
          <a:prstGeom prst="rect">
            <a:avLst/>
          </a:prstGeom>
        </p:spPr>
        <p:txBody>
          <a:bodyPr anchor="t" rtlCol="false" tIns="0" lIns="0" bIns="0" rIns="0">
            <a:spAutoFit/>
          </a:bodyPr>
          <a:lstStyle/>
          <a:p>
            <a:pPr algn="l">
              <a:lnSpc>
                <a:spcPts val="6274"/>
              </a:lnSpc>
            </a:pPr>
            <a:r>
              <a:rPr lang="en-US" sz="5703">
                <a:solidFill>
                  <a:srgbClr val="ED9AC2"/>
                </a:solidFill>
                <a:latin typeface="More Sugar"/>
                <a:ea typeface="More Sugar"/>
                <a:cs typeface="More Sugar"/>
                <a:sym typeface="More Sugar"/>
              </a:rPr>
              <a:t>3.</a:t>
            </a:r>
          </a:p>
        </p:txBody>
      </p:sp>
      <p:sp>
        <p:nvSpPr>
          <p:cNvPr name="TextBox 27" id="27"/>
          <p:cNvSpPr txBox="true"/>
          <p:nvPr/>
        </p:nvSpPr>
        <p:spPr>
          <a:xfrm rot="0">
            <a:off x="599065" y="5573075"/>
            <a:ext cx="710991" cy="805865"/>
          </a:xfrm>
          <a:prstGeom prst="rect">
            <a:avLst/>
          </a:prstGeom>
        </p:spPr>
        <p:txBody>
          <a:bodyPr anchor="t" rtlCol="false" tIns="0" lIns="0" bIns="0" rIns="0">
            <a:spAutoFit/>
          </a:bodyPr>
          <a:lstStyle/>
          <a:p>
            <a:pPr algn="l">
              <a:lnSpc>
                <a:spcPts val="6274"/>
              </a:lnSpc>
            </a:pPr>
            <a:r>
              <a:rPr lang="en-US" sz="5703">
                <a:solidFill>
                  <a:srgbClr val="B6D993"/>
                </a:solidFill>
                <a:latin typeface="More Sugar"/>
                <a:ea typeface="More Sugar"/>
                <a:cs typeface="More Sugar"/>
                <a:sym typeface="More Sugar"/>
              </a:rPr>
              <a:t>4.</a:t>
            </a:r>
          </a:p>
        </p:txBody>
      </p:sp>
      <p:sp>
        <p:nvSpPr>
          <p:cNvPr name="Freeform 28" id="28"/>
          <p:cNvSpPr/>
          <p:nvPr/>
        </p:nvSpPr>
        <p:spPr>
          <a:xfrm flipH="true" flipV="false" rot="0">
            <a:off x="9020328" y="1028700"/>
            <a:ext cx="5409711" cy="1268823"/>
          </a:xfrm>
          <a:custGeom>
            <a:avLst/>
            <a:gdLst/>
            <a:ahLst/>
            <a:cxnLst/>
            <a:rect r="r" b="b" t="t" l="l"/>
            <a:pathLst>
              <a:path h="1268823" w="5409711">
                <a:moveTo>
                  <a:pt x="5409710" y="0"/>
                </a:moveTo>
                <a:lnTo>
                  <a:pt x="0" y="0"/>
                </a:lnTo>
                <a:lnTo>
                  <a:pt x="0" y="1268823"/>
                </a:lnTo>
                <a:lnTo>
                  <a:pt x="5409710" y="1268823"/>
                </a:lnTo>
                <a:lnTo>
                  <a:pt x="540971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9" id="29"/>
          <p:cNvSpPr/>
          <p:nvPr/>
        </p:nvSpPr>
        <p:spPr>
          <a:xfrm flipH="true" flipV="false" rot="0">
            <a:off x="12878289" y="1116917"/>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30" id="30"/>
          <p:cNvSpPr txBox="true"/>
          <p:nvPr/>
        </p:nvSpPr>
        <p:spPr>
          <a:xfrm rot="0">
            <a:off x="8480139" y="1502154"/>
            <a:ext cx="10223478" cy="574550"/>
          </a:xfrm>
          <a:prstGeom prst="rect">
            <a:avLst/>
          </a:prstGeom>
        </p:spPr>
        <p:txBody>
          <a:bodyPr anchor="t" rtlCol="false" tIns="0" lIns="0" bIns="0" rIns="0">
            <a:spAutoFit/>
          </a:bodyPr>
          <a:lstStyle/>
          <a:p>
            <a:pPr algn="ctr">
              <a:lnSpc>
                <a:spcPts val="4386"/>
              </a:lnSpc>
            </a:pPr>
            <a:r>
              <a:rPr lang="en-US" sz="4300">
                <a:solidFill>
                  <a:srgbClr val="000000"/>
                </a:solidFill>
                <a:latin typeface="More Sugar"/>
                <a:ea typeface="More Sugar"/>
                <a:cs typeface="More Sugar"/>
                <a:sym typeface="More Sugar"/>
              </a:rPr>
              <a:t>POSSIBLE ELECTIVE CHOICES:</a:t>
            </a:r>
          </a:p>
        </p:txBody>
      </p:sp>
      <p:sp>
        <p:nvSpPr>
          <p:cNvPr name="TextBox 31" id="31"/>
          <p:cNvSpPr txBox="true"/>
          <p:nvPr/>
        </p:nvSpPr>
        <p:spPr>
          <a:xfrm rot="0">
            <a:off x="10283784" y="2543691"/>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LANGUAGE COURSE</a:t>
            </a:r>
          </a:p>
        </p:txBody>
      </p:sp>
      <p:sp>
        <p:nvSpPr>
          <p:cNvPr name="Freeform 32" id="32"/>
          <p:cNvSpPr/>
          <p:nvPr/>
        </p:nvSpPr>
        <p:spPr>
          <a:xfrm flipH="true" flipV="false" rot="9473705">
            <a:off x="7177371" y="1049142"/>
            <a:ext cx="1574282" cy="1227940"/>
          </a:xfrm>
          <a:custGeom>
            <a:avLst/>
            <a:gdLst/>
            <a:ahLst/>
            <a:cxnLst/>
            <a:rect r="r" b="b" t="t" l="l"/>
            <a:pathLst>
              <a:path h="1227940" w="1574282">
                <a:moveTo>
                  <a:pt x="1574282" y="0"/>
                </a:moveTo>
                <a:lnTo>
                  <a:pt x="0" y="0"/>
                </a:lnTo>
                <a:lnTo>
                  <a:pt x="0" y="1227939"/>
                </a:lnTo>
                <a:lnTo>
                  <a:pt x="1574282" y="1227939"/>
                </a:lnTo>
                <a:lnTo>
                  <a:pt x="157428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33" id="33"/>
          <p:cNvSpPr txBox="true"/>
          <p:nvPr/>
        </p:nvSpPr>
        <p:spPr>
          <a:xfrm rot="0">
            <a:off x="10283784" y="3609059"/>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ATHLETICS OR PE COURSE</a:t>
            </a:r>
          </a:p>
        </p:txBody>
      </p:sp>
      <p:sp>
        <p:nvSpPr>
          <p:cNvPr name="TextBox 34" id="34"/>
          <p:cNvSpPr txBox="true"/>
          <p:nvPr/>
        </p:nvSpPr>
        <p:spPr>
          <a:xfrm rot="0">
            <a:off x="10428620" y="4571908"/>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FINE ARTS COURSE</a:t>
            </a:r>
          </a:p>
        </p:txBody>
      </p:sp>
      <p:sp>
        <p:nvSpPr>
          <p:cNvPr name="TextBox 35" id="35"/>
          <p:cNvSpPr txBox="true"/>
          <p:nvPr/>
        </p:nvSpPr>
        <p:spPr>
          <a:xfrm rot="0">
            <a:off x="10396295" y="5503107"/>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PRINCIPLES CLASS</a:t>
            </a:r>
          </a:p>
        </p:txBody>
      </p:sp>
      <p:sp>
        <p:nvSpPr>
          <p:cNvPr name="Freeform 36" id="36"/>
          <p:cNvSpPr/>
          <p:nvPr/>
        </p:nvSpPr>
        <p:spPr>
          <a:xfrm flipH="false" flipV="false" rot="0">
            <a:off x="9651120" y="2575619"/>
            <a:ext cx="491751" cy="452411"/>
          </a:xfrm>
          <a:custGeom>
            <a:avLst/>
            <a:gdLst/>
            <a:ahLst/>
            <a:cxnLst/>
            <a:rect r="r" b="b" t="t" l="l"/>
            <a:pathLst>
              <a:path h="452411" w="491751">
                <a:moveTo>
                  <a:pt x="0" y="0"/>
                </a:moveTo>
                <a:lnTo>
                  <a:pt x="491750" y="0"/>
                </a:lnTo>
                <a:lnTo>
                  <a:pt x="491750" y="452411"/>
                </a:lnTo>
                <a:lnTo>
                  <a:pt x="0" y="45241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7" id="37"/>
          <p:cNvSpPr/>
          <p:nvPr/>
        </p:nvSpPr>
        <p:spPr>
          <a:xfrm flipH="false" flipV="false" rot="0">
            <a:off x="9629803" y="3633988"/>
            <a:ext cx="534383" cy="491632"/>
          </a:xfrm>
          <a:custGeom>
            <a:avLst/>
            <a:gdLst/>
            <a:ahLst/>
            <a:cxnLst/>
            <a:rect r="r" b="b" t="t" l="l"/>
            <a:pathLst>
              <a:path h="491632" w="534383">
                <a:moveTo>
                  <a:pt x="0" y="0"/>
                </a:moveTo>
                <a:lnTo>
                  <a:pt x="534383" y="0"/>
                </a:lnTo>
                <a:lnTo>
                  <a:pt x="534383" y="491632"/>
                </a:lnTo>
                <a:lnTo>
                  <a:pt x="0" y="49163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8" id="38"/>
          <p:cNvSpPr/>
          <p:nvPr/>
        </p:nvSpPr>
        <p:spPr>
          <a:xfrm flipH="false" flipV="false" rot="0">
            <a:off x="9597478" y="4591772"/>
            <a:ext cx="545392" cy="501760"/>
          </a:xfrm>
          <a:custGeom>
            <a:avLst/>
            <a:gdLst/>
            <a:ahLst/>
            <a:cxnLst/>
            <a:rect r="r" b="b" t="t" l="l"/>
            <a:pathLst>
              <a:path h="501760" w="545392">
                <a:moveTo>
                  <a:pt x="0" y="0"/>
                </a:moveTo>
                <a:lnTo>
                  <a:pt x="545392" y="0"/>
                </a:lnTo>
                <a:lnTo>
                  <a:pt x="545392" y="501760"/>
                </a:lnTo>
                <a:lnTo>
                  <a:pt x="0" y="50176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9" id="39"/>
          <p:cNvSpPr/>
          <p:nvPr/>
        </p:nvSpPr>
        <p:spPr>
          <a:xfrm flipH="false" flipV="false" rot="0">
            <a:off x="9597478" y="5560257"/>
            <a:ext cx="513067" cy="472022"/>
          </a:xfrm>
          <a:custGeom>
            <a:avLst/>
            <a:gdLst/>
            <a:ahLst/>
            <a:cxnLst/>
            <a:rect r="r" b="b" t="t" l="l"/>
            <a:pathLst>
              <a:path h="472022" w="513067">
                <a:moveTo>
                  <a:pt x="0" y="0"/>
                </a:moveTo>
                <a:lnTo>
                  <a:pt x="513067" y="0"/>
                </a:lnTo>
                <a:lnTo>
                  <a:pt x="513067" y="472022"/>
                </a:lnTo>
                <a:lnTo>
                  <a:pt x="0" y="47202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40" id="40"/>
          <p:cNvSpPr txBox="true"/>
          <p:nvPr/>
        </p:nvSpPr>
        <p:spPr>
          <a:xfrm rot="0">
            <a:off x="0" y="7600940"/>
            <a:ext cx="4553845" cy="554014"/>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ELECTIVE</a:t>
            </a:r>
          </a:p>
        </p:txBody>
      </p:sp>
      <p:sp>
        <p:nvSpPr>
          <p:cNvPr name="TextBox 41" id="41"/>
          <p:cNvSpPr txBox="true"/>
          <p:nvPr/>
        </p:nvSpPr>
        <p:spPr>
          <a:xfrm rot="0">
            <a:off x="0" y="8544809"/>
            <a:ext cx="4553845" cy="554014"/>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ELECTIVE</a:t>
            </a:r>
          </a:p>
        </p:txBody>
      </p:sp>
      <p:sp>
        <p:nvSpPr>
          <p:cNvPr name="TextBox 42" id="42"/>
          <p:cNvSpPr txBox="true"/>
          <p:nvPr/>
        </p:nvSpPr>
        <p:spPr>
          <a:xfrm rot="0">
            <a:off x="10428620" y="6273877"/>
            <a:ext cx="6976001" cy="99868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COURSE ALIGNED WITH STUDENT INTEREST/STRENGHT</a:t>
            </a:r>
          </a:p>
        </p:txBody>
      </p:sp>
      <p:sp>
        <p:nvSpPr>
          <p:cNvPr name="Freeform 43" id="43"/>
          <p:cNvSpPr/>
          <p:nvPr/>
        </p:nvSpPr>
        <p:spPr>
          <a:xfrm flipH="false" flipV="false" rot="0">
            <a:off x="9613641" y="6424780"/>
            <a:ext cx="513067" cy="472022"/>
          </a:xfrm>
          <a:custGeom>
            <a:avLst/>
            <a:gdLst/>
            <a:ahLst/>
            <a:cxnLst/>
            <a:rect r="r" b="b" t="t" l="l"/>
            <a:pathLst>
              <a:path h="472022" w="513067">
                <a:moveTo>
                  <a:pt x="0" y="0"/>
                </a:moveTo>
                <a:lnTo>
                  <a:pt x="513067" y="0"/>
                </a:lnTo>
                <a:lnTo>
                  <a:pt x="513067" y="472022"/>
                </a:lnTo>
                <a:lnTo>
                  <a:pt x="0" y="47202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44" id="44"/>
          <p:cNvSpPr txBox="true"/>
          <p:nvPr/>
        </p:nvSpPr>
        <p:spPr>
          <a:xfrm rot="0">
            <a:off x="9896995" y="7941254"/>
            <a:ext cx="7724367" cy="1604942"/>
          </a:xfrm>
          <a:prstGeom prst="rect">
            <a:avLst/>
          </a:prstGeom>
        </p:spPr>
        <p:txBody>
          <a:bodyPr anchor="t" rtlCol="false" tIns="0" lIns="0" bIns="0" rIns="0">
            <a:spAutoFit/>
          </a:bodyPr>
          <a:lstStyle/>
          <a:p>
            <a:pPr algn="just">
              <a:lnSpc>
                <a:spcPts val="4133"/>
              </a:lnSpc>
            </a:pPr>
            <a:r>
              <a:rPr lang="en-US" sz="2850" spc="-85">
                <a:solidFill>
                  <a:srgbClr val="FFFFFF"/>
                </a:solidFill>
                <a:latin typeface="More Sugar Thin"/>
                <a:ea typeface="More Sugar Thin"/>
                <a:cs typeface="More Sugar Thin"/>
                <a:sym typeface="More Sugar Thin"/>
              </a:rPr>
              <a:t>Students should try to take courses that fulfill the graduation requirements so there is room in their schedule later in high school.</a:t>
            </a:r>
          </a:p>
        </p:txBody>
      </p:sp>
      <p:sp>
        <p:nvSpPr>
          <p:cNvPr name="Freeform 45" id="45"/>
          <p:cNvSpPr/>
          <p:nvPr/>
        </p:nvSpPr>
        <p:spPr>
          <a:xfrm flipH="false" flipV="false" rot="0">
            <a:off x="9059746" y="8154954"/>
            <a:ext cx="837249" cy="1136410"/>
          </a:xfrm>
          <a:custGeom>
            <a:avLst/>
            <a:gdLst/>
            <a:ahLst/>
            <a:cxnLst/>
            <a:rect r="r" b="b" t="t" l="l"/>
            <a:pathLst>
              <a:path h="1136410" w="837249">
                <a:moveTo>
                  <a:pt x="0" y="0"/>
                </a:moveTo>
                <a:lnTo>
                  <a:pt x="837249" y="0"/>
                </a:lnTo>
                <a:lnTo>
                  <a:pt x="837249" y="1136410"/>
                </a:lnTo>
                <a:lnTo>
                  <a:pt x="0" y="1136410"/>
                </a:lnTo>
                <a:lnTo>
                  <a:pt x="0" y="0"/>
                </a:lnTo>
                <a:close/>
              </a:path>
            </a:pathLst>
          </a:custGeom>
          <a:blipFill>
            <a:blip r:embed="rId19">
              <a:extLst>
                <a:ext uri="{96DAC541-7B7A-43D3-8B79-37D633B846F1}">
                  <asvg:svgBlip xmlns:asvg="http://schemas.microsoft.com/office/drawing/2016/SVG/main" r:embed="rId20"/>
                </a:ext>
              </a:extLst>
            </a:blip>
            <a:stretch>
              <a:fillRect l="0" t="-3471" r="-60256"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876785">
            <a:off x="-531225" y="6394241"/>
            <a:ext cx="3706128" cy="4393040"/>
          </a:xfrm>
          <a:custGeom>
            <a:avLst/>
            <a:gdLst/>
            <a:ahLst/>
            <a:cxnLst/>
            <a:rect r="r" b="b" t="t" l="l"/>
            <a:pathLst>
              <a:path h="4393040" w="3706128">
                <a:moveTo>
                  <a:pt x="0" y="0"/>
                </a:moveTo>
                <a:lnTo>
                  <a:pt x="3706128" y="0"/>
                </a:lnTo>
                <a:lnTo>
                  <a:pt x="3706128" y="4393039"/>
                </a:lnTo>
                <a:lnTo>
                  <a:pt x="0" y="43930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314700">
            <a:off x="14375944" y="45944"/>
            <a:ext cx="4049238" cy="3725299"/>
          </a:xfrm>
          <a:custGeom>
            <a:avLst/>
            <a:gdLst/>
            <a:ahLst/>
            <a:cxnLst/>
            <a:rect r="r" b="b" t="t" l="l"/>
            <a:pathLst>
              <a:path h="3725299" w="4049238">
                <a:moveTo>
                  <a:pt x="0" y="0"/>
                </a:moveTo>
                <a:lnTo>
                  <a:pt x="4049238" y="0"/>
                </a:lnTo>
                <a:lnTo>
                  <a:pt x="4049238" y="3725299"/>
                </a:lnTo>
                <a:lnTo>
                  <a:pt x="0" y="37252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322194" y="3939109"/>
            <a:ext cx="5635187" cy="1127037"/>
          </a:xfrm>
          <a:custGeom>
            <a:avLst/>
            <a:gdLst/>
            <a:ahLst/>
            <a:cxnLst/>
            <a:rect r="r" b="b" t="t" l="l"/>
            <a:pathLst>
              <a:path h="1127037" w="5635187">
                <a:moveTo>
                  <a:pt x="0" y="0"/>
                </a:moveTo>
                <a:lnTo>
                  <a:pt x="5635187" y="0"/>
                </a:lnTo>
                <a:lnTo>
                  <a:pt x="5635187" y="1127037"/>
                </a:lnTo>
                <a:lnTo>
                  <a:pt x="0" y="11270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1322194" y="6336686"/>
            <a:ext cx="5635187" cy="1127037"/>
          </a:xfrm>
          <a:custGeom>
            <a:avLst/>
            <a:gdLst/>
            <a:ahLst/>
            <a:cxnLst/>
            <a:rect r="r" b="b" t="t" l="l"/>
            <a:pathLst>
              <a:path h="1127037" w="5635187">
                <a:moveTo>
                  <a:pt x="0" y="0"/>
                </a:moveTo>
                <a:lnTo>
                  <a:pt x="5635187" y="0"/>
                </a:lnTo>
                <a:lnTo>
                  <a:pt x="5635187" y="1127037"/>
                </a:lnTo>
                <a:lnTo>
                  <a:pt x="0" y="11270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1322194" y="5209648"/>
            <a:ext cx="5635187" cy="1127037"/>
          </a:xfrm>
          <a:custGeom>
            <a:avLst/>
            <a:gdLst/>
            <a:ahLst/>
            <a:cxnLst/>
            <a:rect r="r" b="b" t="t" l="l"/>
            <a:pathLst>
              <a:path h="1127037" w="5635187">
                <a:moveTo>
                  <a:pt x="0" y="0"/>
                </a:moveTo>
                <a:lnTo>
                  <a:pt x="5635187" y="0"/>
                </a:lnTo>
                <a:lnTo>
                  <a:pt x="5635187" y="1127038"/>
                </a:lnTo>
                <a:lnTo>
                  <a:pt x="0" y="11270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true" flipV="false" rot="0">
            <a:off x="11322194" y="5773167"/>
            <a:ext cx="5635187" cy="1127037"/>
          </a:xfrm>
          <a:custGeom>
            <a:avLst/>
            <a:gdLst/>
            <a:ahLst/>
            <a:cxnLst/>
            <a:rect r="r" b="b" t="t" l="l"/>
            <a:pathLst>
              <a:path h="1127037" w="5635187">
                <a:moveTo>
                  <a:pt x="5635187" y="0"/>
                </a:moveTo>
                <a:lnTo>
                  <a:pt x="0" y="0"/>
                </a:lnTo>
                <a:lnTo>
                  <a:pt x="0" y="1127037"/>
                </a:lnTo>
                <a:lnTo>
                  <a:pt x="5635187" y="1127037"/>
                </a:lnTo>
                <a:lnTo>
                  <a:pt x="563518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false" rot="0">
            <a:off x="11322194" y="4546880"/>
            <a:ext cx="5635187" cy="1127037"/>
          </a:xfrm>
          <a:custGeom>
            <a:avLst/>
            <a:gdLst/>
            <a:ahLst/>
            <a:cxnLst/>
            <a:rect r="r" b="b" t="t" l="l"/>
            <a:pathLst>
              <a:path h="1127037" w="5635187">
                <a:moveTo>
                  <a:pt x="5635187" y="0"/>
                </a:moveTo>
                <a:lnTo>
                  <a:pt x="0" y="0"/>
                </a:lnTo>
                <a:lnTo>
                  <a:pt x="0" y="1127037"/>
                </a:lnTo>
                <a:lnTo>
                  <a:pt x="5635187" y="1127037"/>
                </a:lnTo>
                <a:lnTo>
                  <a:pt x="563518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1322194" y="5066146"/>
            <a:ext cx="5635187" cy="1127037"/>
          </a:xfrm>
          <a:custGeom>
            <a:avLst/>
            <a:gdLst/>
            <a:ahLst/>
            <a:cxnLst/>
            <a:rect r="r" b="b" t="t" l="l"/>
            <a:pathLst>
              <a:path h="1127037" w="5635187">
                <a:moveTo>
                  <a:pt x="0" y="0"/>
                </a:moveTo>
                <a:lnTo>
                  <a:pt x="5635187" y="0"/>
                </a:lnTo>
                <a:lnTo>
                  <a:pt x="5635187" y="1127038"/>
                </a:lnTo>
                <a:lnTo>
                  <a:pt x="0" y="11270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1322194" y="7463723"/>
            <a:ext cx="5635187" cy="1127037"/>
          </a:xfrm>
          <a:custGeom>
            <a:avLst/>
            <a:gdLst/>
            <a:ahLst/>
            <a:cxnLst/>
            <a:rect r="r" b="b" t="t" l="l"/>
            <a:pathLst>
              <a:path h="1127037" w="5635187">
                <a:moveTo>
                  <a:pt x="0" y="0"/>
                </a:moveTo>
                <a:lnTo>
                  <a:pt x="5635187" y="0"/>
                </a:lnTo>
                <a:lnTo>
                  <a:pt x="5635187" y="1127037"/>
                </a:lnTo>
                <a:lnTo>
                  <a:pt x="0" y="11270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1322194" y="6336686"/>
            <a:ext cx="5635187" cy="1127037"/>
          </a:xfrm>
          <a:custGeom>
            <a:avLst/>
            <a:gdLst/>
            <a:ahLst/>
            <a:cxnLst/>
            <a:rect r="r" b="b" t="t" l="l"/>
            <a:pathLst>
              <a:path h="1127037" w="5635187">
                <a:moveTo>
                  <a:pt x="0" y="0"/>
                </a:moveTo>
                <a:lnTo>
                  <a:pt x="5635187" y="0"/>
                </a:lnTo>
                <a:lnTo>
                  <a:pt x="5635187" y="1127037"/>
                </a:lnTo>
                <a:lnTo>
                  <a:pt x="0" y="11270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true" flipV="false" rot="0">
            <a:off x="11322194" y="6900204"/>
            <a:ext cx="5635187" cy="1127037"/>
          </a:xfrm>
          <a:custGeom>
            <a:avLst/>
            <a:gdLst/>
            <a:ahLst/>
            <a:cxnLst/>
            <a:rect r="r" b="b" t="t" l="l"/>
            <a:pathLst>
              <a:path h="1127037" w="5635187">
                <a:moveTo>
                  <a:pt x="5635187" y="0"/>
                </a:moveTo>
                <a:lnTo>
                  <a:pt x="0" y="0"/>
                </a:lnTo>
                <a:lnTo>
                  <a:pt x="0" y="1127038"/>
                </a:lnTo>
                <a:lnTo>
                  <a:pt x="5635187" y="1127038"/>
                </a:lnTo>
                <a:lnTo>
                  <a:pt x="563518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true" flipV="false" rot="0">
            <a:off x="11322194" y="5673917"/>
            <a:ext cx="5635187" cy="1127037"/>
          </a:xfrm>
          <a:custGeom>
            <a:avLst/>
            <a:gdLst/>
            <a:ahLst/>
            <a:cxnLst/>
            <a:rect r="r" b="b" t="t" l="l"/>
            <a:pathLst>
              <a:path h="1127037" w="5635187">
                <a:moveTo>
                  <a:pt x="5635187" y="0"/>
                </a:moveTo>
                <a:lnTo>
                  <a:pt x="0" y="0"/>
                </a:lnTo>
                <a:lnTo>
                  <a:pt x="0" y="1127038"/>
                </a:lnTo>
                <a:lnTo>
                  <a:pt x="5635187" y="1127038"/>
                </a:lnTo>
                <a:lnTo>
                  <a:pt x="563518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753943" y="20424"/>
            <a:ext cx="10209799" cy="10378449"/>
          </a:xfrm>
          <a:custGeom>
            <a:avLst/>
            <a:gdLst/>
            <a:ahLst/>
            <a:cxnLst/>
            <a:rect r="r" b="b" t="t" l="l"/>
            <a:pathLst>
              <a:path h="10378449" w="10209799">
                <a:moveTo>
                  <a:pt x="0" y="0"/>
                </a:moveTo>
                <a:lnTo>
                  <a:pt x="10209800" y="0"/>
                </a:lnTo>
                <a:lnTo>
                  <a:pt x="10209800" y="10378449"/>
                </a:lnTo>
                <a:lnTo>
                  <a:pt x="0" y="10378449"/>
                </a:lnTo>
                <a:lnTo>
                  <a:pt x="0" y="0"/>
                </a:lnTo>
                <a:close/>
              </a:path>
            </a:pathLst>
          </a:custGeom>
          <a:blipFill>
            <a:blip r:embed="rId9"/>
            <a:stretch>
              <a:fillRect l="0" t="0" r="0" b="0"/>
            </a:stretch>
          </a:blipFill>
        </p:spPr>
      </p:sp>
      <p:sp>
        <p:nvSpPr>
          <p:cNvPr name="TextBox 16" id="16"/>
          <p:cNvSpPr txBox="true"/>
          <p:nvPr/>
        </p:nvSpPr>
        <p:spPr>
          <a:xfrm rot="0">
            <a:off x="11531638" y="4584980"/>
            <a:ext cx="5216299" cy="3442262"/>
          </a:xfrm>
          <a:prstGeom prst="rect">
            <a:avLst/>
          </a:prstGeom>
        </p:spPr>
        <p:txBody>
          <a:bodyPr anchor="t" rtlCol="false" tIns="0" lIns="0" bIns="0" rIns="0">
            <a:spAutoFit/>
          </a:bodyPr>
          <a:lstStyle/>
          <a:p>
            <a:pPr algn="ctr">
              <a:lnSpc>
                <a:spcPts val="4563"/>
              </a:lnSpc>
              <a:spcBef>
                <a:spcPct val="0"/>
              </a:spcBef>
            </a:pPr>
            <a:r>
              <a:rPr lang="en-US" sz="4148">
                <a:solidFill>
                  <a:srgbClr val="000000"/>
                </a:solidFill>
                <a:latin typeface="More Sugar"/>
                <a:ea typeface="More Sugar"/>
                <a:cs typeface="More Sugar"/>
                <a:sym typeface="More Sugar"/>
              </a:rPr>
              <a:t>COURSE OFFERINGS FOR CURRENT 8TH GRADERS ATTENDING JORDAN HIGH SCHOOL</a:t>
            </a:r>
          </a:p>
        </p:txBody>
      </p:sp>
      <p:sp>
        <p:nvSpPr>
          <p:cNvPr name="Freeform 17" id="17"/>
          <p:cNvSpPr/>
          <p:nvPr/>
        </p:nvSpPr>
        <p:spPr>
          <a:xfrm flipH="false" flipV="false" rot="0">
            <a:off x="12489814" y="8949614"/>
            <a:ext cx="3757644" cy="751529"/>
          </a:xfrm>
          <a:custGeom>
            <a:avLst/>
            <a:gdLst/>
            <a:ahLst/>
            <a:cxnLst/>
            <a:rect r="r" b="b" t="t" l="l"/>
            <a:pathLst>
              <a:path h="751529" w="3757644">
                <a:moveTo>
                  <a:pt x="0" y="0"/>
                </a:moveTo>
                <a:lnTo>
                  <a:pt x="3757644" y="0"/>
                </a:lnTo>
                <a:lnTo>
                  <a:pt x="3757644" y="751529"/>
                </a:lnTo>
                <a:lnTo>
                  <a:pt x="0" y="7515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12755926" y="9228935"/>
            <a:ext cx="3225419" cy="221461"/>
          </a:xfrm>
          <a:prstGeom prst="rect">
            <a:avLst/>
          </a:prstGeom>
        </p:spPr>
        <p:txBody>
          <a:bodyPr anchor="t" rtlCol="false" tIns="0" lIns="0" bIns="0" rIns="0">
            <a:spAutoFit/>
          </a:bodyPr>
          <a:lstStyle/>
          <a:p>
            <a:pPr algn="ctr">
              <a:lnSpc>
                <a:spcPts val="1856"/>
              </a:lnSpc>
              <a:spcBef>
                <a:spcPct val="0"/>
              </a:spcBef>
            </a:pPr>
            <a:r>
              <a:rPr lang="en-US" sz="1687" u="sng">
                <a:solidFill>
                  <a:srgbClr val="000000"/>
                </a:solidFill>
                <a:latin typeface="More Sugar"/>
                <a:ea typeface="More Sugar"/>
                <a:cs typeface="More Sugar"/>
                <a:sym typeface="More Sugar"/>
                <a:hlinkClick r:id="rId12" tooltip="https://www.katyisd.org/Page/7607"/>
              </a:rPr>
              <a:t>COURSE SELECTION WEBSITE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3967923" y="194019"/>
            <a:ext cx="10324297" cy="2421517"/>
          </a:xfrm>
          <a:custGeom>
            <a:avLst/>
            <a:gdLst/>
            <a:ahLst/>
            <a:cxnLst/>
            <a:rect r="r" b="b" t="t" l="l"/>
            <a:pathLst>
              <a:path h="2421517" w="10324297">
                <a:moveTo>
                  <a:pt x="10324298" y="0"/>
                </a:moveTo>
                <a:lnTo>
                  <a:pt x="0" y="0"/>
                </a:lnTo>
                <a:lnTo>
                  <a:pt x="0" y="2421517"/>
                </a:lnTo>
                <a:lnTo>
                  <a:pt x="10324298" y="2421517"/>
                </a:lnTo>
                <a:lnTo>
                  <a:pt x="10324298"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953418" y="570788"/>
            <a:ext cx="9789753" cy="1734653"/>
          </a:xfrm>
          <a:prstGeom prst="rect">
            <a:avLst/>
          </a:prstGeom>
        </p:spPr>
        <p:txBody>
          <a:bodyPr anchor="t" rtlCol="false" tIns="0" lIns="0" bIns="0" rIns="0">
            <a:spAutoFit/>
          </a:bodyPr>
          <a:lstStyle/>
          <a:p>
            <a:pPr algn="ctr">
              <a:lnSpc>
                <a:spcPts val="6837"/>
              </a:lnSpc>
            </a:pPr>
            <a:r>
              <a:rPr lang="en-US" sz="6215">
                <a:solidFill>
                  <a:srgbClr val="000000"/>
                </a:solidFill>
                <a:latin typeface="More Sugar"/>
                <a:ea typeface="More Sugar"/>
                <a:cs typeface="More Sugar"/>
                <a:sym typeface="More Sugar"/>
              </a:rPr>
              <a:t>CHOOSING COURSES FOR NEXT YEAR</a:t>
            </a:r>
          </a:p>
        </p:txBody>
      </p:sp>
      <p:sp>
        <p:nvSpPr>
          <p:cNvPr name="TextBox 5" id="5"/>
          <p:cNvSpPr txBox="true"/>
          <p:nvPr/>
        </p:nvSpPr>
        <p:spPr>
          <a:xfrm rot="0">
            <a:off x="355553" y="2860399"/>
            <a:ext cx="3424489" cy="4410725"/>
          </a:xfrm>
          <a:prstGeom prst="rect">
            <a:avLst/>
          </a:prstGeom>
        </p:spPr>
        <p:txBody>
          <a:bodyPr anchor="t" rtlCol="false" tIns="0" lIns="0" bIns="0" rIns="0">
            <a:spAutoFit/>
          </a:bodyPr>
          <a:lstStyle/>
          <a:p>
            <a:pPr algn="ctr">
              <a:lnSpc>
                <a:spcPts val="5006"/>
              </a:lnSpc>
            </a:pPr>
            <a:r>
              <a:rPr lang="en-US" sz="4551">
                <a:solidFill>
                  <a:srgbClr val="FFF197"/>
                </a:solidFill>
                <a:latin typeface="More Sugar"/>
                <a:ea typeface="More Sugar"/>
                <a:cs typeface="More Sugar"/>
                <a:sym typeface="More Sugar"/>
              </a:rPr>
              <a:t>Students select courses in SchooLinks</a:t>
            </a:r>
          </a:p>
          <a:p>
            <a:pPr algn="ctr">
              <a:lnSpc>
                <a:spcPts val="5006"/>
              </a:lnSpc>
            </a:pPr>
            <a:r>
              <a:rPr lang="en-US" sz="4551">
                <a:solidFill>
                  <a:srgbClr val="FFF197"/>
                </a:solidFill>
                <a:latin typeface="More Sugar"/>
                <a:ea typeface="More Sugar"/>
                <a:cs typeface="More Sugar"/>
                <a:sym typeface="More Sugar"/>
              </a:rPr>
              <a:t>(KatyCloud)before 2/4/25.</a:t>
            </a:r>
          </a:p>
        </p:txBody>
      </p:sp>
      <p:sp>
        <p:nvSpPr>
          <p:cNvPr name="Freeform 6" id="6"/>
          <p:cNvSpPr/>
          <p:nvPr/>
        </p:nvSpPr>
        <p:spPr>
          <a:xfrm flipH="false" flipV="false" rot="-281248">
            <a:off x="5858108" y="9600472"/>
            <a:ext cx="1416625" cy="566650"/>
          </a:xfrm>
          <a:custGeom>
            <a:avLst/>
            <a:gdLst/>
            <a:ahLst/>
            <a:cxnLst/>
            <a:rect r="r" b="b" t="t" l="l"/>
            <a:pathLst>
              <a:path h="566650" w="1416625">
                <a:moveTo>
                  <a:pt x="0" y="0"/>
                </a:moveTo>
                <a:lnTo>
                  <a:pt x="1416625" y="0"/>
                </a:lnTo>
                <a:lnTo>
                  <a:pt x="1416625" y="566650"/>
                </a:lnTo>
                <a:lnTo>
                  <a:pt x="0" y="566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92080" y="9596337"/>
            <a:ext cx="15357197" cy="470146"/>
          </a:xfrm>
          <a:prstGeom prst="rect">
            <a:avLst/>
          </a:prstGeom>
        </p:spPr>
        <p:txBody>
          <a:bodyPr anchor="t" rtlCol="false" tIns="0" lIns="0" bIns="0" rIns="0">
            <a:spAutoFit/>
          </a:bodyPr>
          <a:lstStyle/>
          <a:p>
            <a:pPr algn="ctr">
              <a:lnSpc>
                <a:spcPts val="4040"/>
              </a:lnSpc>
            </a:pPr>
            <a:r>
              <a:rPr lang="en-US" sz="2463" spc="-73">
                <a:solidFill>
                  <a:srgbClr val="FFFFFF"/>
                </a:solidFill>
                <a:latin typeface="More Sugar"/>
                <a:ea typeface="More Sugar"/>
                <a:cs typeface="More Sugar"/>
                <a:sym typeface="More Sugar"/>
              </a:rPr>
              <a:t>Please plan classes before Feb. 4th. Counselors will start meeting with students on Feb 4th.</a:t>
            </a:r>
          </a:p>
        </p:txBody>
      </p:sp>
      <p:sp>
        <p:nvSpPr>
          <p:cNvPr name="Freeform 8" id="8"/>
          <p:cNvSpPr/>
          <p:nvPr/>
        </p:nvSpPr>
        <p:spPr>
          <a:xfrm flipH="false" flipV="false" rot="8100000">
            <a:off x="2770718" y="1847593"/>
            <a:ext cx="1657364" cy="615296"/>
          </a:xfrm>
          <a:custGeom>
            <a:avLst/>
            <a:gdLst/>
            <a:ahLst/>
            <a:cxnLst/>
            <a:rect r="r" b="b" t="t" l="l"/>
            <a:pathLst>
              <a:path h="615296" w="1657364">
                <a:moveTo>
                  <a:pt x="0" y="0"/>
                </a:moveTo>
                <a:lnTo>
                  <a:pt x="1657364" y="0"/>
                </a:lnTo>
                <a:lnTo>
                  <a:pt x="1657364" y="615297"/>
                </a:lnTo>
                <a:lnTo>
                  <a:pt x="0" y="6152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2820473">
            <a:off x="13534364" y="2307887"/>
            <a:ext cx="1657364" cy="615296"/>
          </a:xfrm>
          <a:custGeom>
            <a:avLst/>
            <a:gdLst/>
            <a:ahLst/>
            <a:cxnLst/>
            <a:rect r="r" b="b" t="t" l="l"/>
            <a:pathLst>
              <a:path h="615296" w="1657364">
                <a:moveTo>
                  <a:pt x="0" y="0"/>
                </a:moveTo>
                <a:lnTo>
                  <a:pt x="1657364" y="0"/>
                </a:lnTo>
                <a:lnTo>
                  <a:pt x="1657364" y="615297"/>
                </a:lnTo>
                <a:lnTo>
                  <a:pt x="0" y="6152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6334666">
            <a:off x="5218852" y="2826475"/>
            <a:ext cx="1657364" cy="615296"/>
          </a:xfrm>
          <a:custGeom>
            <a:avLst/>
            <a:gdLst/>
            <a:ahLst/>
            <a:cxnLst/>
            <a:rect r="r" b="b" t="t" l="l"/>
            <a:pathLst>
              <a:path h="615296" w="1657364">
                <a:moveTo>
                  <a:pt x="0" y="0"/>
                </a:moveTo>
                <a:lnTo>
                  <a:pt x="1657364" y="0"/>
                </a:lnTo>
                <a:lnTo>
                  <a:pt x="1657364" y="615296"/>
                </a:lnTo>
                <a:lnTo>
                  <a:pt x="0" y="6152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5400000">
            <a:off x="8456307" y="3123810"/>
            <a:ext cx="1657364" cy="615296"/>
          </a:xfrm>
          <a:custGeom>
            <a:avLst/>
            <a:gdLst/>
            <a:ahLst/>
            <a:cxnLst/>
            <a:rect r="r" b="b" t="t" l="l"/>
            <a:pathLst>
              <a:path h="615296" w="1657364">
                <a:moveTo>
                  <a:pt x="0" y="0"/>
                </a:moveTo>
                <a:lnTo>
                  <a:pt x="1657364" y="0"/>
                </a:lnTo>
                <a:lnTo>
                  <a:pt x="1657364" y="615296"/>
                </a:lnTo>
                <a:lnTo>
                  <a:pt x="0" y="6152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5400000">
            <a:off x="11482524" y="3123810"/>
            <a:ext cx="1657364" cy="615296"/>
          </a:xfrm>
          <a:custGeom>
            <a:avLst/>
            <a:gdLst/>
            <a:ahLst/>
            <a:cxnLst/>
            <a:rect r="r" b="b" t="t" l="l"/>
            <a:pathLst>
              <a:path h="615296" w="1657364">
                <a:moveTo>
                  <a:pt x="0" y="0"/>
                </a:moveTo>
                <a:lnTo>
                  <a:pt x="1657364" y="0"/>
                </a:lnTo>
                <a:lnTo>
                  <a:pt x="1657364" y="615296"/>
                </a:lnTo>
                <a:lnTo>
                  <a:pt x="0" y="6152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281248">
            <a:off x="13382148" y="9600472"/>
            <a:ext cx="1416625" cy="566650"/>
          </a:xfrm>
          <a:custGeom>
            <a:avLst/>
            <a:gdLst/>
            <a:ahLst/>
            <a:cxnLst/>
            <a:rect r="r" b="b" t="t" l="l"/>
            <a:pathLst>
              <a:path h="566650" w="1416625">
                <a:moveTo>
                  <a:pt x="0" y="0"/>
                </a:moveTo>
                <a:lnTo>
                  <a:pt x="1416626" y="0"/>
                </a:lnTo>
                <a:lnTo>
                  <a:pt x="1416626" y="566650"/>
                </a:lnTo>
                <a:lnTo>
                  <a:pt x="0" y="566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4194271" y="3850213"/>
            <a:ext cx="2860832" cy="5651515"/>
          </a:xfrm>
          <a:prstGeom prst="rect">
            <a:avLst/>
          </a:prstGeom>
        </p:spPr>
        <p:txBody>
          <a:bodyPr anchor="t" rtlCol="false" tIns="0" lIns="0" bIns="0" rIns="0">
            <a:spAutoFit/>
          </a:bodyPr>
          <a:lstStyle/>
          <a:p>
            <a:pPr algn="ctr">
              <a:lnSpc>
                <a:spcPts val="4566"/>
              </a:lnSpc>
            </a:pPr>
            <a:r>
              <a:rPr lang="en-US" sz="4151">
                <a:solidFill>
                  <a:srgbClr val="C7EBF2"/>
                </a:solidFill>
                <a:latin typeface="More Sugar"/>
                <a:ea typeface="More Sugar"/>
                <a:cs typeface="More Sugar"/>
                <a:sym typeface="More Sugar"/>
              </a:rPr>
              <a:t>Choose from the 4 required subject areas:</a:t>
            </a:r>
          </a:p>
          <a:p>
            <a:pPr algn="ctr">
              <a:lnSpc>
                <a:spcPts val="4566"/>
              </a:lnSpc>
            </a:pPr>
            <a:r>
              <a:rPr lang="en-US" sz="4151">
                <a:solidFill>
                  <a:srgbClr val="C7EBF2"/>
                </a:solidFill>
                <a:latin typeface="More Sugar"/>
                <a:ea typeface="More Sugar"/>
                <a:cs typeface="More Sugar"/>
                <a:sym typeface="More Sugar"/>
              </a:rPr>
              <a:t>English</a:t>
            </a:r>
          </a:p>
          <a:p>
            <a:pPr algn="ctr">
              <a:lnSpc>
                <a:spcPts val="4566"/>
              </a:lnSpc>
            </a:pPr>
            <a:r>
              <a:rPr lang="en-US" sz="4151">
                <a:solidFill>
                  <a:srgbClr val="C7EBF2"/>
                </a:solidFill>
                <a:latin typeface="More Sugar"/>
                <a:ea typeface="More Sugar"/>
                <a:cs typeface="More Sugar"/>
                <a:sym typeface="More Sugar"/>
              </a:rPr>
              <a:t>Math</a:t>
            </a:r>
          </a:p>
          <a:p>
            <a:pPr algn="ctr">
              <a:lnSpc>
                <a:spcPts val="4566"/>
              </a:lnSpc>
            </a:pPr>
            <a:r>
              <a:rPr lang="en-US" sz="4151">
                <a:solidFill>
                  <a:srgbClr val="C7EBF2"/>
                </a:solidFill>
                <a:latin typeface="More Sugar"/>
                <a:ea typeface="More Sugar"/>
                <a:cs typeface="More Sugar"/>
                <a:sym typeface="More Sugar"/>
              </a:rPr>
              <a:t>Science </a:t>
            </a:r>
          </a:p>
          <a:p>
            <a:pPr algn="ctr">
              <a:lnSpc>
                <a:spcPts val="4236"/>
              </a:lnSpc>
            </a:pPr>
            <a:r>
              <a:rPr lang="en-US" sz="3851">
                <a:solidFill>
                  <a:srgbClr val="C7EBF2"/>
                </a:solidFill>
                <a:latin typeface="More Sugar"/>
                <a:ea typeface="More Sugar"/>
                <a:cs typeface="More Sugar"/>
                <a:sym typeface="More Sugar"/>
              </a:rPr>
              <a:t>Social Studies</a:t>
            </a:r>
          </a:p>
        </p:txBody>
      </p:sp>
      <p:sp>
        <p:nvSpPr>
          <p:cNvPr name="TextBox 15" id="15"/>
          <p:cNvSpPr txBox="true"/>
          <p:nvPr/>
        </p:nvSpPr>
        <p:spPr>
          <a:xfrm rot="0">
            <a:off x="8099552" y="4668410"/>
            <a:ext cx="2088897" cy="4015120"/>
          </a:xfrm>
          <a:prstGeom prst="rect">
            <a:avLst/>
          </a:prstGeom>
        </p:spPr>
        <p:txBody>
          <a:bodyPr anchor="t" rtlCol="false" tIns="0" lIns="0" bIns="0" rIns="0">
            <a:spAutoFit/>
          </a:bodyPr>
          <a:lstStyle/>
          <a:p>
            <a:pPr algn="ctr">
              <a:lnSpc>
                <a:spcPts val="4566"/>
              </a:lnSpc>
            </a:pPr>
            <a:r>
              <a:rPr lang="en-US" sz="4151">
                <a:solidFill>
                  <a:srgbClr val="FFF197"/>
                </a:solidFill>
                <a:latin typeface="More Sugar"/>
                <a:ea typeface="More Sugar"/>
                <a:cs typeface="More Sugar"/>
                <a:sym typeface="More Sugar"/>
              </a:rPr>
              <a:t>Choose 3 elective courses to fill all 7 class periods.</a:t>
            </a:r>
          </a:p>
        </p:txBody>
      </p:sp>
      <p:sp>
        <p:nvSpPr>
          <p:cNvPr name="TextBox 16" id="16"/>
          <p:cNvSpPr txBox="true"/>
          <p:nvPr/>
        </p:nvSpPr>
        <p:spPr>
          <a:xfrm rot="0">
            <a:off x="11102358" y="4593515"/>
            <a:ext cx="2417696" cy="4586620"/>
          </a:xfrm>
          <a:prstGeom prst="rect">
            <a:avLst/>
          </a:prstGeom>
        </p:spPr>
        <p:txBody>
          <a:bodyPr anchor="t" rtlCol="false" tIns="0" lIns="0" bIns="0" rIns="0">
            <a:spAutoFit/>
          </a:bodyPr>
          <a:lstStyle/>
          <a:p>
            <a:pPr algn="ctr">
              <a:lnSpc>
                <a:spcPts val="4566"/>
              </a:lnSpc>
            </a:pPr>
            <a:r>
              <a:rPr lang="en-US" sz="4151">
                <a:solidFill>
                  <a:srgbClr val="C7EBF2"/>
                </a:solidFill>
                <a:latin typeface="More Sugar"/>
                <a:ea typeface="More Sugar"/>
                <a:cs typeface="More Sugar"/>
                <a:sym typeface="More Sugar"/>
              </a:rPr>
              <a:t>Courses labeled (sem) are  semester courses. You will need to select 2</a:t>
            </a:r>
          </a:p>
        </p:txBody>
      </p:sp>
      <p:sp>
        <p:nvSpPr>
          <p:cNvPr name="TextBox 17" id="17"/>
          <p:cNvSpPr txBox="true"/>
          <p:nvPr/>
        </p:nvSpPr>
        <p:spPr>
          <a:xfrm rot="0">
            <a:off x="14379088" y="3319801"/>
            <a:ext cx="2880212" cy="4799210"/>
          </a:xfrm>
          <a:prstGeom prst="rect">
            <a:avLst/>
          </a:prstGeom>
        </p:spPr>
        <p:txBody>
          <a:bodyPr anchor="t" rtlCol="false" tIns="0" lIns="0" bIns="0" rIns="0">
            <a:spAutoFit/>
          </a:bodyPr>
          <a:lstStyle/>
          <a:p>
            <a:pPr algn="ctr">
              <a:lnSpc>
                <a:spcPts val="4242"/>
              </a:lnSpc>
            </a:pPr>
            <a:r>
              <a:rPr lang="en-US" sz="3856">
                <a:solidFill>
                  <a:srgbClr val="FFF197"/>
                </a:solidFill>
                <a:latin typeface="More Sugar"/>
                <a:ea typeface="More Sugar"/>
                <a:cs typeface="More Sugar"/>
                <a:sym typeface="More Sugar"/>
              </a:rPr>
              <a:t>Students will meet with counselor to review credits and finalize course requests </a:t>
            </a:r>
          </a:p>
        </p:txBody>
      </p:sp>
      <p:sp>
        <p:nvSpPr>
          <p:cNvPr name="Freeform 18" id="18"/>
          <p:cNvSpPr/>
          <p:nvPr/>
        </p:nvSpPr>
        <p:spPr>
          <a:xfrm flipH="false" flipV="false" rot="0">
            <a:off x="1649172" y="9258300"/>
            <a:ext cx="837249" cy="1136410"/>
          </a:xfrm>
          <a:custGeom>
            <a:avLst/>
            <a:gdLst/>
            <a:ahLst/>
            <a:cxnLst/>
            <a:rect r="r" b="b" t="t" l="l"/>
            <a:pathLst>
              <a:path h="1136410" w="837249">
                <a:moveTo>
                  <a:pt x="0" y="0"/>
                </a:moveTo>
                <a:lnTo>
                  <a:pt x="837249" y="0"/>
                </a:lnTo>
                <a:lnTo>
                  <a:pt x="837249" y="1136410"/>
                </a:lnTo>
                <a:lnTo>
                  <a:pt x="0" y="1136410"/>
                </a:lnTo>
                <a:lnTo>
                  <a:pt x="0" y="0"/>
                </a:lnTo>
                <a:close/>
              </a:path>
            </a:pathLst>
          </a:custGeom>
          <a:blipFill>
            <a:blip r:embed="rId9">
              <a:extLst>
                <a:ext uri="{96DAC541-7B7A-43D3-8B79-37D633B846F1}">
                  <asvg:svgBlip xmlns:asvg="http://schemas.microsoft.com/office/drawing/2016/SVG/main" r:embed="rId10"/>
                </a:ext>
              </a:extLst>
            </a:blip>
            <a:stretch>
              <a:fillRect l="0" t="-3471" r="-60256" b="0"/>
            </a:stretch>
          </a:blipFill>
        </p:spPr>
      </p:sp>
      <p:sp>
        <p:nvSpPr>
          <p:cNvPr name="Freeform 19" id="19"/>
          <p:cNvSpPr/>
          <p:nvPr/>
        </p:nvSpPr>
        <p:spPr>
          <a:xfrm flipH="false" flipV="false" rot="0">
            <a:off x="14981945" y="9315592"/>
            <a:ext cx="837249" cy="1136410"/>
          </a:xfrm>
          <a:custGeom>
            <a:avLst/>
            <a:gdLst/>
            <a:ahLst/>
            <a:cxnLst/>
            <a:rect r="r" b="b" t="t" l="l"/>
            <a:pathLst>
              <a:path h="1136410" w="837249">
                <a:moveTo>
                  <a:pt x="0" y="0"/>
                </a:moveTo>
                <a:lnTo>
                  <a:pt x="837249" y="0"/>
                </a:lnTo>
                <a:lnTo>
                  <a:pt x="837249" y="1136411"/>
                </a:lnTo>
                <a:lnTo>
                  <a:pt x="0" y="1136411"/>
                </a:lnTo>
                <a:lnTo>
                  <a:pt x="0" y="0"/>
                </a:lnTo>
                <a:close/>
              </a:path>
            </a:pathLst>
          </a:custGeom>
          <a:blipFill>
            <a:blip r:embed="rId9">
              <a:extLst>
                <a:ext uri="{96DAC541-7B7A-43D3-8B79-37D633B846F1}">
                  <asvg:svgBlip xmlns:asvg="http://schemas.microsoft.com/office/drawing/2016/SVG/main" r:embed="rId10"/>
                </a:ext>
              </a:extLst>
            </a:blip>
            <a:stretch>
              <a:fillRect l="0" t="-3471" r="-60256"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0975750" y="2162917"/>
            <a:ext cx="3757644" cy="751529"/>
            <a:chOff x="0" y="0"/>
            <a:chExt cx="5010192" cy="1002038"/>
          </a:xfrm>
        </p:grpSpPr>
        <p:sp>
          <p:nvSpPr>
            <p:cNvPr name="Freeform 4" id="4"/>
            <p:cNvSpPr/>
            <p:nvPr/>
          </p:nvSpPr>
          <p:spPr>
            <a:xfrm flipH="false" flipV="false" rot="0">
              <a:off x="0" y="0"/>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940968" y="152899"/>
              <a:ext cx="3128255" cy="750589"/>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SCHOOL </a:t>
              </a:r>
            </a:p>
          </p:txBody>
        </p:sp>
      </p:grpSp>
      <p:grpSp>
        <p:nvGrpSpPr>
          <p:cNvPr name="Group 6" id="6"/>
          <p:cNvGrpSpPr/>
          <p:nvPr/>
        </p:nvGrpSpPr>
        <p:grpSpPr>
          <a:xfrm rot="0">
            <a:off x="-187885" y="5367410"/>
            <a:ext cx="5345387" cy="751529"/>
            <a:chOff x="0" y="0"/>
            <a:chExt cx="7127183" cy="1002038"/>
          </a:xfrm>
        </p:grpSpPr>
        <p:sp>
          <p:nvSpPr>
            <p:cNvPr name="Freeform 7" id="7"/>
            <p:cNvSpPr/>
            <p:nvPr/>
          </p:nvSpPr>
          <p:spPr>
            <a:xfrm flipH="false" flipV="false" rot="0">
              <a:off x="2116991" y="0"/>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29303" y="0"/>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0" y="239752"/>
              <a:ext cx="6572821" cy="750589"/>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MY KATY CLOUD</a:t>
              </a:r>
            </a:p>
          </p:txBody>
        </p:sp>
      </p:grpSp>
      <p:grpSp>
        <p:nvGrpSpPr>
          <p:cNvPr name="Group 10" id="10"/>
          <p:cNvGrpSpPr/>
          <p:nvPr/>
        </p:nvGrpSpPr>
        <p:grpSpPr>
          <a:xfrm rot="0">
            <a:off x="3025556" y="2433104"/>
            <a:ext cx="5585519" cy="760302"/>
            <a:chOff x="0" y="0"/>
            <a:chExt cx="7447359" cy="1013736"/>
          </a:xfrm>
        </p:grpSpPr>
        <p:sp>
          <p:nvSpPr>
            <p:cNvPr name="Freeform 11" id="11"/>
            <p:cNvSpPr/>
            <p:nvPr/>
          </p:nvSpPr>
          <p:spPr>
            <a:xfrm flipH="false" flipV="false" rot="0">
              <a:off x="0" y="0"/>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226350" y="11698"/>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874538" y="152899"/>
              <a:ext cx="6572821" cy="748211"/>
            </a:xfrm>
            <a:prstGeom prst="rect">
              <a:avLst/>
            </a:prstGeom>
          </p:spPr>
          <p:txBody>
            <a:bodyPr anchor="t" rtlCol="false" tIns="0" lIns="0" bIns="0" rIns="0">
              <a:spAutoFit/>
            </a:bodyPr>
            <a:lstStyle/>
            <a:p>
              <a:pPr algn="l">
                <a:lnSpc>
                  <a:spcPts val="4260"/>
                </a:lnSpc>
              </a:pPr>
              <a:r>
                <a:rPr lang="en-US" sz="3873">
                  <a:solidFill>
                    <a:srgbClr val="000000"/>
                  </a:solidFill>
                  <a:latin typeface="More Sugar"/>
                  <a:ea typeface="More Sugar"/>
                  <a:cs typeface="More Sugar"/>
                  <a:sym typeface="More Sugar"/>
                </a:rPr>
                <a:t>SCHOOLINKS</a:t>
              </a:r>
            </a:p>
          </p:txBody>
        </p:sp>
      </p:grpSp>
      <p:grpSp>
        <p:nvGrpSpPr>
          <p:cNvPr name="Group 14" id="14"/>
          <p:cNvGrpSpPr/>
          <p:nvPr/>
        </p:nvGrpSpPr>
        <p:grpSpPr>
          <a:xfrm rot="0">
            <a:off x="1539043" y="300346"/>
            <a:ext cx="15209915" cy="1456708"/>
            <a:chOff x="0" y="0"/>
            <a:chExt cx="20279886" cy="1942278"/>
          </a:xfrm>
        </p:grpSpPr>
        <p:sp>
          <p:nvSpPr>
            <p:cNvPr name="Freeform 15" id="15"/>
            <p:cNvSpPr/>
            <p:nvPr/>
          </p:nvSpPr>
          <p:spPr>
            <a:xfrm flipH="true" flipV="false" rot="0">
              <a:off x="0" y="0"/>
              <a:ext cx="7212948" cy="1691764"/>
            </a:xfrm>
            <a:custGeom>
              <a:avLst/>
              <a:gdLst/>
              <a:ahLst/>
              <a:cxnLst/>
              <a:rect r="r" b="b" t="t" l="l"/>
              <a:pathLst>
                <a:path h="1691764" w="7212948">
                  <a:moveTo>
                    <a:pt x="7212948" y="0"/>
                  </a:moveTo>
                  <a:lnTo>
                    <a:pt x="0" y="0"/>
                  </a:lnTo>
                  <a:lnTo>
                    <a:pt x="0" y="1691764"/>
                  </a:lnTo>
                  <a:lnTo>
                    <a:pt x="7212948" y="1691764"/>
                  </a:lnTo>
                  <a:lnTo>
                    <a:pt x="7212948"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true" flipV="false" rot="0">
              <a:off x="3432095" y="0"/>
              <a:ext cx="7212948" cy="1691764"/>
            </a:xfrm>
            <a:custGeom>
              <a:avLst/>
              <a:gdLst/>
              <a:ahLst/>
              <a:cxnLst/>
              <a:rect r="r" b="b" t="t" l="l"/>
              <a:pathLst>
                <a:path h="1691764" w="7212948">
                  <a:moveTo>
                    <a:pt x="7212948" y="0"/>
                  </a:moveTo>
                  <a:lnTo>
                    <a:pt x="0" y="0"/>
                  </a:lnTo>
                  <a:lnTo>
                    <a:pt x="0" y="1691764"/>
                  </a:lnTo>
                  <a:lnTo>
                    <a:pt x="7212948" y="1691764"/>
                  </a:lnTo>
                  <a:lnTo>
                    <a:pt x="7212948"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true" flipV="false" rot="0">
              <a:off x="8249517" y="125257"/>
              <a:ext cx="7212948" cy="1691764"/>
            </a:xfrm>
            <a:custGeom>
              <a:avLst/>
              <a:gdLst/>
              <a:ahLst/>
              <a:cxnLst/>
              <a:rect r="r" b="b" t="t" l="l"/>
              <a:pathLst>
                <a:path h="1691764" w="7212948">
                  <a:moveTo>
                    <a:pt x="7212947" y="0"/>
                  </a:moveTo>
                  <a:lnTo>
                    <a:pt x="0" y="0"/>
                  </a:lnTo>
                  <a:lnTo>
                    <a:pt x="0" y="1691764"/>
                  </a:lnTo>
                  <a:lnTo>
                    <a:pt x="7212947" y="1691764"/>
                  </a:lnTo>
                  <a:lnTo>
                    <a:pt x="7212947"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true" flipV="false" rot="0">
              <a:off x="13066938" y="250514"/>
              <a:ext cx="7212948" cy="1691764"/>
            </a:xfrm>
            <a:custGeom>
              <a:avLst/>
              <a:gdLst/>
              <a:ahLst/>
              <a:cxnLst/>
              <a:rect r="r" b="b" t="t" l="l"/>
              <a:pathLst>
                <a:path h="1691764" w="7212948">
                  <a:moveTo>
                    <a:pt x="7212948" y="0"/>
                  </a:moveTo>
                  <a:lnTo>
                    <a:pt x="0" y="0"/>
                  </a:lnTo>
                  <a:lnTo>
                    <a:pt x="0" y="1691764"/>
                  </a:lnTo>
                  <a:lnTo>
                    <a:pt x="7212948" y="1691764"/>
                  </a:lnTo>
                  <a:lnTo>
                    <a:pt x="7212948"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9" id="19"/>
          <p:cNvGrpSpPr/>
          <p:nvPr/>
        </p:nvGrpSpPr>
        <p:grpSpPr>
          <a:xfrm rot="0">
            <a:off x="12854572" y="7037268"/>
            <a:ext cx="5283331" cy="751529"/>
            <a:chOff x="0" y="0"/>
            <a:chExt cx="7044441" cy="1002038"/>
          </a:xfrm>
        </p:grpSpPr>
        <p:sp>
          <p:nvSpPr>
            <p:cNvPr name="Freeform 20" id="20"/>
            <p:cNvSpPr/>
            <p:nvPr/>
          </p:nvSpPr>
          <p:spPr>
            <a:xfrm flipH="false" flipV="false" rot="0">
              <a:off x="2034249" y="0"/>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0" y="0"/>
              <a:ext cx="5010192" cy="1002038"/>
            </a:xfrm>
            <a:custGeom>
              <a:avLst/>
              <a:gdLst/>
              <a:ahLst/>
              <a:cxnLst/>
              <a:rect r="r" b="b" t="t" l="l"/>
              <a:pathLst>
                <a:path h="1002038" w="5010192">
                  <a:moveTo>
                    <a:pt x="0" y="0"/>
                  </a:moveTo>
                  <a:lnTo>
                    <a:pt x="5010192" y="0"/>
                  </a:lnTo>
                  <a:lnTo>
                    <a:pt x="5010192" y="1002038"/>
                  </a:lnTo>
                  <a:lnTo>
                    <a:pt x="0" y="100203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2" id="22"/>
            <p:cNvSpPr txBox="true"/>
            <p:nvPr/>
          </p:nvSpPr>
          <p:spPr>
            <a:xfrm rot="0">
              <a:off x="221872" y="140012"/>
              <a:ext cx="6572821" cy="750589"/>
            </a:xfrm>
            <a:prstGeom prst="rect">
              <a:avLst/>
            </a:prstGeom>
          </p:spPr>
          <p:txBody>
            <a:bodyPr anchor="t" rtlCol="false" tIns="0" lIns="0" bIns="0" rIns="0">
              <a:spAutoFit/>
            </a:bodyPr>
            <a:lstStyle/>
            <a:p>
              <a:pPr algn="r">
                <a:lnSpc>
                  <a:spcPts val="4260"/>
                </a:lnSpc>
              </a:pPr>
              <a:r>
                <a:rPr lang="en-US" sz="3873">
                  <a:solidFill>
                    <a:srgbClr val="000000"/>
                  </a:solidFill>
                  <a:latin typeface="More Sugar"/>
                  <a:ea typeface="More Sugar"/>
                  <a:cs typeface="More Sugar"/>
                  <a:sym typeface="More Sugar"/>
                </a:rPr>
                <a:t>COURSE PLANNER </a:t>
              </a:r>
            </a:p>
          </p:txBody>
        </p:sp>
      </p:grpSp>
      <p:sp>
        <p:nvSpPr>
          <p:cNvPr name="Freeform 23" id="23"/>
          <p:cNvSpPr/>
          <p:nvPr/>
        </p:nvSpPr>
        <p:spPr>
          <a:xfrm flipH="false" flipV="false" rot="0">
            <a:off x="633753" y="6118939"/>
            <a:ext cx="2108534" cy="2761882"/>
          </a:xfrm>
          <a:custGeom>
            <a:avLst/>
            <a:gdLst/>
            <a:ahLst/>
            <a:cxnLst/>
            <a:rect r="r" b="b" t="t" l="l"/>
            <a:pathLst>
              <a:path h="2761882" w="2108534">
                <a:moveTo>
                  <a:pt x="0" y="0"/>
                </a:moveTo>
                <a:lnTo>
                  <a:pt x="2108534" y="0"/>
                </a:lnTo>
                <a:lnTo>
                  <a:pt x="2108534" y="2761881"/>
                </a:lnTo>
                <a:lnTo>
                  <a:pt x="0" y="2761881"/>
                </a:lnTo>
                <a:lnTo>
                  <a:pt x="0" y="0"/>
                </a:lnTo>
                <a:close/>
              </a:path>
            </a:pathLst>
          </a:custGeom>
          <a:blipFill>
            <a:blip r:embed="rId13"/>
            <a:stretch>
              <a:fillRect l="0" t="0" r="0" b="0"/>
            </a:stretch>
          </a:blipFill>
        </p:spPr>
      </p:sp>
      <p:sp>
        <p:nvSpPr>
          <p:cNvPr name="Freeform 24" id="24"/>
          <p:cNvSpPr/>
          <p:nvPr/>
        </p:nvSpPr>
        <p:spPr>
          <a:xfrm flipH="false" flipV="false" rot="0">
            <a:off x="3955378" y="2813255"/>
            <a:ext cx="2780018" cy="2349008"/>
          </a:xfrm>
          <a:custGeom>
            <a:avLst/>
            <a:gdLst/>
            <a:ahLst/>
            <a:cxnLst/>
            <a:rect r="r" b="b" t="t" l="l"/>
            <a:pathLst>
              <a:path h="2349008" w="2780018">
                <a:moveTo>
                  <a:pt x="0" y="0"/>
                </a:moveTo>
                <a:lnTo>
                  <a:pt x="2780018" y="0"/>
                </a:lnTo>
                <a:lnTo>
                  <a:pt x="2780018" y="2349008"/>
                </a:lnTo>
                <a:lnTo>
                  <a:pt x="0" y="2349008"/>
                </a:lnTo>
                <a:lnTo>
                  <a:pt x="0" y="0"/>
                </a:lnTo>
                <a:close/>
              </a:path>
            </a:pathLst>
          </a:custGeom>
          <a:blipFill>
            <a:blip r:embed="rId14"/>
            <a:stretch>
              <a:fillRect l="0" t="0" r="0" b="0"/>
            </a:stretch>
          </a:blipFill>
        </p:spPr>
      </p:sp>
      <p:sp>
        <p:nvSpPr>
          <p:cNvPr name="Freeform 25" id="25"/>
          <p:cNvSpPr/>
          <p:nvPr/>
        </p:nvSpPr>
        <p:spPr>
          <a:xfrm flipH="false" flipV="false" rot="0">
            <a:off x="11280469" y="3022594"/>
            <a:ext cx="3293124" cy="2798630"/>
          </a:xfrm>
          <a:custGeom>
            <a:avLst/>
            <a:gdLst/>
            <a:ahLst/>
            <a:cxnLst/>
            <a:rect r="r" b="b" t="t" l="l"/>
            <a:pathLst>
              <a:path h="2798630" w="3293124">
                <a:moveTo>
                  <a:pt x="0" y="0"/>
                </a:moveTo>
                <a:lnTo>
                  <a:pt x="3293124" y="0"/>
                </a:lnTo>
                <a:lnTo>
                  <a:pt x="3293124" y="2798629"/>
                </a:lnTo>
                <a:lnTo>
                  <a:pt x="0" y="2798629"/>
                </a:lnTo>
                <a:lnTo>
                  <a:pt x="0" y="0"/>
                </a:lnTo>
                <a:close/>
              </a:path>
            </a:pathLst>
          </a:custGeom>
          <a:blipFill>
            <a:blip r:embed="rId15"/>
            <a:stretch>
              <a:fillRect l="0" t="0" r="0" b="0"/>
            </a:stretch>
          </a:blipFill>
        </p:spPr>
      </p:sp>
      <p:sp>
        <p:nvSpPr>
          <p:cNvPr name="Freeform 26" id="26"/>
          <p:cNvSpPr/>
          <p:nvPr/>
        </p:nvSpPr>
        <p:spPr>
          <a:xfrm flipH="false" flipV="false" rot="0">
            <a:off x="1214960" y="3022594"/>
            <a:ext cx="1527327" cy="1697030"/>
          </a:xfrm>
          <a:custGeom>
            <a:avLst/>
            <a:gdLst/>
            <a:ahLst/>
            <a:cxnLst/>
            <a:rect r="r" b="b" t="t" l="l"/>
            <a:pathLst>
              <a:path h="1697030" w="1527327">
                <a:moveTo>
                  <a:pt x="0" y="0"/>
                </a:moveTo>
                <a:lnTo>
                  <a:pt x="1527327" y="0"/>
                </a:lnTo>
                <a:lnTo>
                  <a:pt x="1527327" y="1697030"/>
                </a:lnTo>
                <a:lnTo>
                  <a:pt x="0" y="169703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7" id="27"/>
          <p:cNvSpPr txBox="true"/>
          <p:nvPr/>
        </p:nvSpPr>
        <p:spPr>
          <a:xfrm rot="0">
            <a:off x="2159932" y="546838"/>
            <a:ext cx="13968136" cy="1030400"/>
          </a:xfrm>
          <a:prstGeom prst="rect">
            <a:avLst/>
          </a:prstGeom>
        </p:spPr>
        <p:txBody>
          <a:bodyPr anchor="t" rtlCol="false" tIns="0" lIns="0" bIns="0" rIns="0">
            <a:spAutoFit/>
          </a:bodyPr>
          <a:lstStyle/>
          <a:p>
            <a:pPr algn="l">
              <a:lnSpc>
                <a:spcPts val="7925"/>
              </a:lnSpc>
            </a:pPr>
            <a:r>
              <a:rPr lang="en-US" sz="7204">
                <a:solidFill>
                  <a:srgbClr val="000000"/>
                </a:solidFill>
                <a:latin typeface="More Sugar"/>
                <a:ea typeface="More Sugar"/>
                <a:cs typeface="More Sugar"/>
                <a:sym typeface="More Sugar"/>
              </a:rPr>
              <a:t>HOW TO GET TO SCHOOLINKS</a:t>
            </a:r>
          </a:p>
        </p:txBody>
      </p:sp>
      <p:sp>
        <p:nvSpPr>
          <p:cNvPr name="Freeform 28" id="28"/>
          <p:cNvSpPr/>
          <p:nvPr/>
        </p:nvSpPr>
        <p:spPr>
          <a:xfrm flipH="true" flipV="false" rot="8660971">
            <a:off x="8219511" y="2408624"/>
            <a:ext cx="1574282" cy="1227940"/>
          </a:xfrm>
          <a:custGeom>
            <a:avLst/>
            <a:gdLst/>
            <a:ahLst/>
            <a:cxnLst/>
            <a:rect r="r" b="b" t="t" l="l"/>
            <a:pathLst>
              <a:path h="1227940" w="1574282">
                <a:moveTo>
                  <a:pt x="1574282" y="0"/>
                </a:moveTo>
                <a:lnTo>
                  <a:pt x="0" y="0"/>
                </a:lnTo>
                <a:lnTo>
                  <a:pt x="0" y="1227940"/>
                </a:lnTo>
                <a:lnTo>
                  <a:pt x="1574282" y="1227940"/>
                </a:lnTo>
                <a:lnTo>
                  <a:pt x="1574282"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9" id="29"/>
          <p:cNvSpPr/>
          <p:nvPr/>
        </p:nvSpPr>
        <p:spPr>
          <a:xfrm flipH="false" flipV="false" rot="2820473">
            <a:off x="15130170" y="5913698"/>
            <a:ext cx="1657364" cy="615296"/>
          </a:xfrm>
          <a:custGeom>
            <a:avLst/>
            <a:gdLst/>
            <a:ahLst/>
            <a:cxnLst/>
            <a:rect r="r" b="b" t="t" l="l"/>
            <a:pathLst>
              <a:path h="615296" w="1657364">
                <a:moveTo>
                  <a:pt x="0" y="0"/>
                </a:moveTo>
                <a:lnTo>
                  <a:pt x="1657365" y="0"/>
                </a:lnTo>
                <a:lnTo>
                  <a:pt x="1657365" y="615296"/>
                </a:lnTo>
                <a:lnTo>
                  <a:pt x="0" y="61529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44638" y="1028700"/>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921776" y="1028700"/>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0">
            <a:off x="0" y="313736"/>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0">
            <a:off x="1877138" y="313736"/>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81895" y="671384"/>
            <a:ext cx="6177995" cy="1405319"/>
          </a:xfrm>
          <a:prstGeom prst="rect">
            <a:avLst/>
          </a:prstGeom>
        </p:spPr>
        <p:txBody>
          <a:bodyPr anchor="t" rtlCol="false" tIns="0" lIns="0" bIns="0" rIns="0">
            <a:spAutoFit/>
          </a:bodyPr>
          <a:lstStyle/>
          <a:p>
            <a:pPr algn="ctr">
              <a:lnSpc>
                <a:spcPts val="3745"/>
              </a:lnSpc>
            </a:pPr>
            <a:r>
              <a:rPr lang="en-US" sz="3405">
                <a:solidFill>
                  <a:srgbClr val="000000"/>
                </a:solidFill>
                <a:latin typeface="More Sugar"/>
                <a:ea typeface="More Sugar"/>
                <a:cs typeface="More Sugar"/>
                <a:sym typeface="More Sugar"/>
              </a:rPr>
              <a:t>IF ASKED, YOU WILL CHOOSE FOUNDATION WITH ENDORSEMENT PLAN</a:t>
            </a:r>
          </a:p>
        </p:txBody>
      </p:sp>
      <p:sp>
        <p:nvSpPr>
          <p:cNvPr name="Freeform 8" id="8"/>
          <p:cNvSpPr/>
          <p:nvPr/>
        </p:nvSpPr>
        <p:spPr>
          <a:xfrm flipH="true" flipV="false" rot="0">
            <a:off x="8149950" y="68546"/>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true" flipV="false" rot="0">
            <a:off x="12468162" y="157131"/>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true" flipV="false" rot="0">
            <a:off x="8506910" y="1028700"/>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true" flipV="false" rot="0">
            <a:off x="12878289" y="1116917"/>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true" flipV="false" rot="9473705">
            <a:off x="7504668" y="5688210"/>
            <a:ext cx="1574282" cy="1227940"/>
          </a:xfrm>
          <a:custGeom>
            <a:avLst/>
            <a:gdLst/>
            <a:ahLst/>
            <a:cxnLst/>
            <a:rect r="r" b="b" t="t" l="l"/>
            <a:pathLst>
              <a:path h="1227940" w="1574282">
                <a:moveTo>
                  <a:pt x="1574282" y="0"/>
                </a:moveTo>
                <a:lnTo>
                  <a:pt x="0" y="0"/>
                </a:lnTo>
                <a:lnTo>
                  <a:pt x="0" y="1227940"/>
                </a:lnTo>
                <a:lnTo>
                  <a:pt x="1574282" y="1227940"/>
                </a:lnTo>
                <a:lnTo>
                  <a:pt x="1574282"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90145" y="3464187"/>
            <a:ext cx="7755250" cy="5008599"/>
          </a:xfrm>
          <a:custGeom>
            <a:avLst/>
            <a:gdLst/>
            <a:ahLst/>
            <a:cxnLst/>
            <a:rect r="r" b="b" t="t" l="l"/>
            <a:pathLst>
              <a:path h="5008599" w="7755250">
                <a:moveTo>
                  <a:pt x="0" y="0"/>
                </a:moveTo>
                <a:lnTo>
                  <a:pt x="7755250" y="0"/>
                </a:lnTo>
                <a:lnTo>
                  <a:pt x="7755250" y="5008599"/>
                </a:lnTo>
                <a:lnTo>
                  <a:pt x="0" y="5008599"/>
                </a:lnTo>
                <a:lnTo>
                  <a:pt x="0" y="0"/>
                </a:lnTo>
                <a:close/>
              </a:path>
            </a:pathLst>
          </a:custGeom>
          <a:blipFill>
            <a:blip r:embed="rId9"/>
            <a:stretch>
              <a:fillRect l="0" t="0" r="0" b="0"/>
            </a:stretch>
          </a:blipFill>
        </p:spPr>
      </p:sp>
      <p:sp>
        <p:nvSpPr>
          <p:cNvPr name="Freeform 14" id="14"/>
          <p:cNvSpPr/>
          <p:nvPr/>
        </p:nvSpPr>
        <p:spPr>
          <a:xfrm flipH="false" flipV="false" rot="0">
            <a:off x="9418081" y="3277874"/>
            <a:ext cx="8459791" cy="6048613"/>
          </a:xfrm>
          <a:custGeom>
            <a:avLst/>
            <a:gdLst/>
            <a:ahLst/>
            <a:cxnLst/>
            <a:rect r="r" b="b" t="t" l="l"/>
            <a:pathLst>
              <a:path h="6048613" w="8459791">
                <a:moveTo>
                  <a:pt x="0" y="0"/>
                </a:moveTo>
                <a:lnTo>
                  <a:pt x="8459792" y="0"/>
                </a:lnTo>
                <a:lnTo>
                  <a:pt x="8459792" y="6048613"/>
                </a:lnTo>
                <a:lnTo>
                  <a:pt x="0" y="6048613"/>
                </a:lnTo>
                <a:lnTo>
                  <a:pt x="0" y="0"/>
                </a:lnTo>
                <a:close/>
              </a:path>
            </a:pathLst>
          </a:custGeom>
          <a:blipFill>
            <a:blip r:embed="rId10"/>
            <a:stretch>
              <a:fillRect l="0" t="0" r="0" b="0"/>
            </a:stretch>
          </a:blipFill>
        </p:spPr>
      </p:sp>
      <p:sp>
        <p:nvSpPr>
          <p:cNvPr name="TextBox 15" id="15"/>
          <p:cNvSpPr txBox="true"/>
          <p:nvPr/>
        </p:nvSpPr>
        <p:spPr>
          <a:xfrm rot="0">
            <a:off x="8815252" y="506787"/>
            <a:ext cx="9062621" cy="1535432"/>
          </a:xfrm>
          <a:prstGeom prst="rect">
            <a:avLst/>
          </a:prstGeom>
        </p:spPr>
        <p:txBody>
          <a:bodyPr anchor="t" rtlCol="false" tIns="0" lIns="0" bIns="0" rIns="0">
            <a:spAutoFit/>
          </a:bodyPr>
          <a:lstStyle/>
          <a:p>
            <a:pPr algn="ctr">
              <a:lnSpc>
                <a:spcPts val="3060"/>
              </a:lnSpc>
            </a:pPr>
            <a:r>
              <a:rPr lang="en-US" sz="3000">
                <a:solidFill>
                  <a:srgbClr val="000000"/>
                </a:solidFill>
                <a:latin typeface="More Sugar"/>
                <a:ea typeface="More Sugar"/>
                <a:cs typeface="More Sugar"/>
                <a:sym typeface="More Sugar"/>
              </a:rPr>
              <a:t>YOU WILL BE ASKED TO PICK AN ENDORSEMENT. YOU WILL NEED TO STUDY THESE AND USE THE COUSE CATALOG. IF UNSURE, PICK MULTIDISCIPLINARY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0" y="4319051"/>
            <a:ext cx="5369580" cy="5967949"/>
          </a:xfrm>
          <a:custGeom>
            <a:avLst/>
            <a:gdLst/>
            <a:ahLst/>
            <a:cxnLst/>
            <a:rect r="r" b="b" t="t" l="l"/>
            <a:pathLst>
              <a:path h="5967949" w="5369580">
                <a:moveTo>
                  <a:pt x="0" y="0"/>
                </a:moveTo>
                <a:lnTo>
                  <a:pt x="5369580" y="0"/>
                </a:lnTo>
                <a:lnTo>
                  <a:pt x="5369580" y="5967949"/>
                </a:lnTo>
                <a:lnTo>
                  <a:pt x="0" y="5967949"/>
                </a:lnTo>
                <a:lnTo>
                  <a:pt x="0" y="0"/>
                </a:lnTo>
                <a:close/>
              </a:path>
            </a:pathLst>
          </a:custGeom>
          <a:blipFill>
            <a:blip r:embed="rId3"/>
            <a:stretch>
              <a:fillRect l="-21750" t="0" r="-18471" b="-9537"/>
            </a:stretch>
          </a:blipFill>
        </p:spPr>
      </p:sp>
      <p:grpSp>
        <p:nvGrpSpPr>
          <p:cNvPr name="Group 4" id="4"/>
          <p:cNvGrpSpPr/>
          <p:nvPr/>
        </p:nvGrpSpPr>
        <p:grpSpPr>
          <a:xfrm rot="0">
            <a:off x="-156683" y="-64709"/>
            <a:ext cx="14677678" cy="1405734"/>
            <a:chOff x="0" y="0"/>
            <a:chExt cx="19570238" cy="1874312"/>
          </a:xfrm>
        </p:grpSpPr>
        <p:sp>
          <p:nvSpPr>
            <p:cNvPr name="Freeform 5" id="5"/>
            <p:cNvSpPr/>
            <p:nvPr/>
          </p:nvSpPr>
          <p:spPr>
            <a:xfrm flipH="true" flipV="false" rot="0">
              <a:off x="0" y="0"/>
              <a:ext cx="6960547" cy="1632565"/>
            </a:xfrm>
            <a:custGeom>
              <a:avLst/>
              <a:gdLst/>
              <a:ahLst/>
              <a:cxnLst/>
              <a:rect r="r" b="b" t="t" l="l"/>
              <a:pathLst>
                <a:path h="1632565" w="6960547">
                  <a:moveTo>
                    <a:pt x="6960547" y="0"/>
                  </a:moveTo>
                  <a:lnTo>
                    <a:pt x="0" y="0"/>
                  </a:lnTo>
                  <a:lnTo>
                    <a:pt x="0" y="1632565"/>
                  </a:lnTo>
                  <a:lnTo>
                    <a:pt x="6960547" y="1632565"/>
                  </a:lnTo>
                  <a:lnTo>
                    <a:pt x="696054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0">
              <a:off x="3311996" y="0"/>
              <a:ext cx="6960547" cy="1632565"/>
            </a:xfrm>
            <a:custGeom>
              <a:avLst/>
              <a:gdLst/>
              <a:ahLst/>
              <a:cxnLst/>
              <a:rect r="r" b="b" t="t" l="l"/>
              <a:pathLst>
                <a:path h="1632565" w="6960547">
                  <a:moveTo>
                    <a:pt x="6960548" y="0"/>
                  </a:moveTo>
                  <a:lnTo>
                    <a:pt x="0" y="0"/>
                  </a:lnTo>
                  <a:lnTo>
                    <a:pt x="0" y="1632565"/>
                  </a:lnTo>
                  <a:lnTo>
                    <a:pt x="6960548" y="1632565"/>
                  </a:lnTo>
                  <a:lnTo>
                    <a:pt x="696054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7960844" y="120874"/>
              <a:ext cx="6960547" cy="1632565"/>
            </a:xfrm>
            <a:custGeom>
              <a:avLst/>
              <a:gdLst/>
              <a:ahLst/>
              <a:cxnLst/>
              <a:rect r="r" b="b" t="t" l="l"/>
              <a:pathLst>
                <a:path h="1632565" w="6960547">
                  <a:moveTo>
                    <a:pt x="6960547" y="0"/>
                  </a:moveTo>
                  <a:lnTo>
                    <a:pt x="0" y="0"/>
                  </a:lnTo>
                  <a:lnTo>
                    <a:pt x="0" y="1632565"/>
                  </a:lnTo>
                  <a:lnTo>
                    <a:pt x="6960547" y="1632565"/>
                  </a:lnTo>
                  <a:lnTo>
                    <a:pt x="696054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true" flipV="false" rot="0">
              <a:off x="12609691" y="241748"/>
              <a:ext cx="6960547" cy="1632565"/>
            </a:xfrm>
            <a:custGeom>
              <a:avLst/>
              <a:gdLst/>
              <a:ahLst/>
              <a:cxnLst/>
              <a:rect r="r" b="b" t="t" l="l"/>
              <a:pathLst>
                <a:path h="1632565" w="6960547">
                  <a:moveTo>
                    <a:pt x="6960547" y="0"/>
                  </a:moveTo>
                  <a:lnTo>
                    <a:pt x="0" y="0"/>
                  </a:lnTo>
                  <a:lnTo>
                    <a:pt x="0" y="1632564"/>
                  </a:lnTo>
                  <a:lnTo>
                    <a:pt x="6960547" y="1632564"/>
                  </a:lnTo>
                  <a:lnTo>
                    <a:pt x="6960547"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9" id="9"/>
          <p:cNvSpPr/>
          <p:nvPr/>
        </p:nvSpPr>
        <p:spPr>
          <a:xfrm flipH="false" flipV="false" rot="0">
            <a:off x="4577180" y="7051082"/>
            <a:ext cx="2042386" cy="559103"/>
          </a:xfrm>
          <a:custGeom>
            <a:avLst/>
            <a:gdLst/>
            <a:ahLst/>
            <a:cxnLst/>
            <a:rect r="r" b="b" t="t" l="l"/>
            <a:pathLst>
              <a:path h="559103" w="2042386">
                <a:moveTo>
                  <a:pt x="0" y="0"/>
                </a:moveTo>
                <a:lnTo>
                  <a:pt x="2042386" y="0"/>
                </a:lnTo>
                <a:lnTo>
                  <a:pt x="2042386" y="559103"/>
                </a:lnTo>
                <a:lnTo>
                  <a:pt x="0" y="5591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6619566" y="6817621"/>
            <a:ext cx="3932952" cy="786590"/>
          </a:xfrm>
          <a:custGeom>
            <a:avLst/>
            <a:gdLst/>
            <a:ahLst/>
            <a:cxnLst/>
            <a:rect r="r" b="b" t="t" l="l"/>
            <a:pathLst>
              <a:path h="786590" w="3932952">
                <a:moveTo>
                  <a:pt x="0" y="0"/>
                </a:moveTo>
                <a:lnTo>
                  <a:pt x="3932952" y="0"/>
                </a:lnTo>
                <a:lnTo>
                  <a:pt x="3932952" y="786590"/>
                </a:lnTo>
                <a:lnTo>
                  <a:pt x="0" y="7865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8794010" y="6811762"/>
            <a:ext cx="3757644" cy="751529"/>
          </a:xfrm>
          <a:custGeom>
            <a:avLst/>
            <a:gdLst/>
            <a:ahLst/>
            <a:cxnLst/>
            <a:rect r="r" b="b" t="t" l="l"/>
            <a:pathLst>
              <a:path h="751529" w="3757644">
                <a:moveTo>
                  <a:pt x="0" y="0"/>
                </a:moveTo>
                <a:lnTo>
                  <a:pt x="3757643" y="0"/>
                </a:lnTo>
                <a:lnTo>
                  <a:pt x="3757643" y="751529"/>
                </a:lnTo>
                <a:lnTo>
                  <a:pt x="0" y="75152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2770728" y="6811762"/>
            <a:ext cx="3992114" cy="798423"/>
          </a:xfrm>
          <a:custGeom>
            <a:avLst/>
            <a:gdLst/>
            <a:ahLst/>
            <a:cxnLst/>
            <a:rect r="r" b="b" t="t" l="l"/>
            <a:pathLst>
              <a:path h="798423" w="3992114">
                <a:moveTo>
                  <a:pt x="0" y="0"/>
                </a:moveTo>
                <a:lnTo>
                  <a:pt x="3992114" y="0"/>
                </a:lnTo>
                <a:lnTo>
                  <a:pt x="3992114" y="798423"/>
                </a:lnTo>
                <a:lnTo>
                  <a:pt x="0" y="7984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0856151" y="6767180"/>
            <a:ext cx="3980557" cy="796111"/>
          </a:xfrm>
          <a:custGeom>
            <a:avLst/>
            <a:gdLst/>
            <a:ahLst/>
            <a:cxnLst/>
            <a:rect r="r" b="b" t="t" l="l"/>
            <a:pathLst>
              <a:path h="796111" w="3980557">
                <a:moveTo>
                  <a:pt x="0" y="0"/>
                </a:moveTo>
                <a:lnTo>
                  <a:pt x="3980556" y="0"/>
                </a:lnTo>
                <a:lnTo>
                  <a:pt x="3980556" y="796111"/>
                </a:lnTo>
                <a:lnTo>
                  <a:pt x="0" y="7961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6794874" y="7901425"/>
            <a:ext cx="3757644" cy="751529"/>
          </a:xfrm>
          <a:custGeom>
            <a:avLst/>
            <a:gdLst/>
            <a:ahLst/>
            <a:cxnLst/>
            <a:rect r="r" b="b" t="t" l="l"/>
            <a:pathLst>
              <a:path h="751529" w="3757644">
                <a:moveTo>
                  <a:pt x="0" y="0"/>
                </a:moveTo>
                <a:lnTo>
                  <a:pt x="3757644" y="0"/>
                </a:lnTo>
                <a:lnTo>
                  <a:pt x="3757644" y="751529"/>
                </a:lnTo>
                <a:lnTo>
                  <a:pt x="0" y="7515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8794010" y="7860505"/>
            <a:ext cx="3757644" cy="751529"/>
          </a:xfrm>
          <a:custGeom>
            <a:avLst/>
            <a:gdLst/>
            <a:ahLst/>
            <a:cxnLst/>
            <a:rect r="r" b="b" t="t" l="l"/>
            <a:pathLst>
              <a:path h="751529" w="3757644">
                <a:moveTo>
                  <a:pt x="0" y="0"/>
                </a:moveTo>
                <a:lnTo>
                  <a:pt x="3757643" y="0"/>
                </a:lnTo>
                <a:lnTo>
                  <a:pt x="3757643" y="751528"/>
                </a:lnTo>
                <a:lnTo>
                  <a:pt x="0" y="7515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11079064" y="7860505"/>
            <a:ext cx="3757644" cy="751529"/>
          </a:xfrm>
          <a:custGeom>
            <a:avLst/>
            <a:gdLst/>
            <a:ahLst/>
            <a:cxnLst/>
            <a:rect r="r" b="b" t="t" l="l"/>
            <a:pathLst>
              <a:path h="751529" w="3757644">
                <a:moveTo>
                  <a:pt x="0" y="0"/>
                </a:moveTo>
                <a:lnTo>
                  <a:pt x="3757643" y="0"/>
                </a:lnTo>
                <a:lnTo>
                  <a:pt x="3757643" y="751528"/>
                </a:lnTo>
                <a:lnTo>
                  <a:pt x="0" y="7515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12770728" y="7907399"/>
            <a:ext cx="3757644" cy="751529"/>
          </a:xfrm>
          <a:custGeom>
            <a:avLst/>
            <a:gdLst/>
            <a:ahLst/>
            <a:cxnLst/>
            <a:rect r="r" b="b" t="t" l="l"/>
            <a:pathLst>
              <a:path h="751529" w="3757644">
                <a:moveTo>
                  <a:pt x="0" y="0"/>
                </a:moveTo>
                <a:lnTo>
                  <a:pt x="3757644" y="0"/>
                </a:lnTo>
                <a:lnTo>
                  <a:pt x="3757644" y="751528"/>
                </a:lnTo>
                <a:lnTo>
                  <a:pt x="0" y="7515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6794874" y="8859089"/>
            <a:ext cx="3757644" cy="751529"/>
          </a:xfrm>
          <a:custGeom>
            <a:avLst/>
            <a:gdLst/>
            <a:ahLst/>
            <a:cxnLst/>
            <a:rect r="r" b="b" t="t" l="l"/>
            <a:pathLst>
              <a:path h="751529" w="3757644">
                <a:moveTo>
                  <a:pt x="0" y="0"/>
                </a:moveTo>
                <a:lnTo>
                  <a:pt x="3757644" y="0"/>
                </a:lnTo>
                <a:lnTo>
                  <a:pt x="3757644" y="751528"/>
                </a:lnTo>
                <a:lnTo>
                  <a:pt x="0" y="75152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0">
            <a:off x="8794010" y="8859089"/>
            <a:ext cx="3757644" cy="751529"/>
          </a:xfrm>
          <a:custGeom>
            <a:avLst/>
            <a:gdLst/>
            <a:ahLst/>
            <a:cxnLst/>
            <a:rect r="r" b="b" t="t" l="l"/>
            <a:pathLst>
              <a:path h="751529" w="3757644">
                <a:moveTo>
                  <a:pt x="0" y="0"/>
                </a:moveTo>
                <a:lnTo>
                  <a:pt x="3757643" y="0"/>
                </a:lnTo>
                <a:lnTo>
                  <a:pt x="3757643" y="751528"/>
                </a:lnTo>
                <a:lnTo>
                  <a:pt x="0" y="75152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0">
            <a:off x="11079064" y="8859089"/>
            <a:ext cx="3757644" cy="751529"/>
          </a:xfrm>
          <a:custGeom>
            <a:avLst/>
            <a:gdLst/>
            <a:ahLst/>
            <a:cxnLst/>
            <a:rect r="r" b="b" t="t" l="l"/>
            <a:pathLst>
              <a:path h="751529" w="3757644">
                <a:moveTo>
                  <a:pt x="0" y="0"/>
                </a:moveTo>
                <a:lnTo>
                  <a:pt x="3757643" y="0"/>
                </a:lnTo>
                <a:lnTo>
                  <a:pt x="3757643" y="751528"/>
                </a:lnTo>
                <a:lnTo>
                  <a:pt x="0" y="75152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12770728" y="8905983"/>
            <a:ext cx="3757644" cy="751529"/>
          </a:xfrm>
          <a:custGeom>
            <a:avLst/>
            <a:gdLst/>
            <a:ahLst/>
            <a:cxnLst/>
            <a:rect r="r" b="b" t="t" l="l"/>
            <a:pathLst>
              <a:path h="751529" w="3757644">
                <a:moveTo>
                  <a:pt x="0" y="0"/>
                </a:moveTo>
                <a:lnTo>
                  <a:pt x="3757644" y="0"/>
                </a:lnTo>
                <a:lnTo>
                  <a:pt x="3757644" y="751528"/>
                </a:lnTo>
                <a:lnTo>
                  <a:pt x="0" y="75152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2" id="22"/>
          <p:cNvSpPr/>
          <p:nvPr/>
        </p:nvSpPr>
        <p:spPr>
          <a:xfrm flipH="false" flipV="false" rot="0">
            <a:off x="4533413" y="8955301"/>
            <a:ext cx="2042386" cy="559103"/>
          </a:xfrm>
          <a:custGeom>
            <a:avLst/>
            <a:gdLst/>
            <a:ahLst/>
            <a:cxnLst/>
            <a:rect r="r" b="b" t="t" l="l"/>
            <a:pathLst>
              <a:path h="559103" w="2042386">
                <a:moveTo>
                  <a:pt x="0" y="0"/>
                </a:moveTo>
                <a:lnTo>
                  <a:pt x="2042386" y="0"/>
                </a:lnTo>
                <a:lnTo>
                  <a:pt x="2042386" y="559104"/>
                </a:lnTo>
                <a:lnTo>
                  <a:pt x="0" y="5591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3" id="23"/>
          <p:cNvSpPr/>
          <p:nvPr/>
        </p:nvSpPr>
        <p:spPr>
          <a:xfrm flipH="false" flipV="false" rot="0">
            <a:off x="5554606" y="7503491"/>
            <a:ext cx="385714" cy="1280377"/>
          </a:xfrm>
          <a:custGeom>
            <a:avLst/>
            <a:gdLst/>
            <a:ahLst/>
            <a:cxnLst/>
            <a:rect r="r" b="b" t="t" l="l"/>
            <a:pathLst>
              <a:path h="1280377" w="385714">
                <a:moveTo>
                  <a:pt x="0" y="0"/>
                </a:moveTo>
                <a:lnTo>
                  <a:pt x="385714" y="0"/>
                </a:lnTo>
                <a:lnTo>
                  <a:pt x="385714" y="1280377"/>
                </a:lnTo>
                <a:lnTo>
                  <a:pt x="0" y="128037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3791771" y="2568269"/>
            <a:ext cx="14128759" cy="870552"/>
          </a:xfrm>
          <a:custGeom>
            <a:avLst/>
            <a:gdLst/>
            <a:ahLst/>
            <a:cxnLst/>
            <a:rect r="r" b="b" t="t" l="l"/>
            <a:pathLst>
              <a:path h="870552" w="14128759">
                <a:moveTo>
                  <a:pt x="0" y="0"/>
                </a:moveTo>
                <a:lnTo>
                  <a:pt x="14128759" y="0"/>
                </a:lnTo>
                <a:lnTo>
                  <a:pt x="14128759" y="870553"/>
                </a:lnTo>
                <a:lnTo>
                  <a:pt x="0" y="870553"/>
                </a:lnTo>
                <a:lnTo>
                  <a:pt x="0" y="0"/>
                </a:lnTo>
                <a:close/>
              </a:path>
            </a:pathLst>
          </a:custGeom>
          <a:blipFill>
            <a:blip r:embed="rId18"/>
            <a:stretch>
              <a:fillRect l="0" t="0" r="0" b="-36167"/>
            </a:stretch>
          </a:blipFill>
        </p:spPr>
      </p:sp>
      <p:sp>
        <p:nvSpPr>
          <p:cNvPr name="Freeform 25" id="25"/>
          <p:cNvSpPr/>
          <p:nvPr/>
        </p:nvSpPr>
        <p:spPr>
          <a:xfrm flipH="false" flipV="false" rot="0">
            <a:off x="4936623" y="2097815"/>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TextBox 26" id="26"/>
          <p:cNvSpPr txBox="true"/>
          <p:nvPr/>
        </p:nvSpPr>
        <p:spPr>
          <a:xfrm rot="0">
            <a:off x="198088" y="348551"/>
            <a:ext cx="13968136" cy="680149"/>
          </a:xfrm>
          <a:prstGeom prst="rect">
            <a:avLst/>
          </a:prstGeom>
        </p:spPr>
        <p:txBody>
          <a:bodyPr anchor="t" rtlCol="false" tIns="0" lIns="0" bIns="0" rIns="0">
            <a:spAutoFit/>
          </a:bodyPr>
          <a:lstStyle/>
          <a:p>
            <a:pPr algn="ctr">
              <a:lnSpc>
                <a:spcPts val="5285"/>
              </a:lnSpc>
            </a:pPr>
            <a:r>
              <a:rPr lang="en-US" sz="4805">
                <a:solidFill>
                  <a:srgbClr val="000000"/>
                </a:solidFill>
                <a:latin typeface="More Sugar"/>
                <a:ea typeface="More Sugar"/>
                <a:cs typeface="More Sugar"/>
                <a:sym typeface="More Sugar"/>
              </a:rPr>
              <a:t>USING SCHOOLINKS FOR COURSE SELECTION</a:t>
            </a:r>
          </a:p>
        </p:txBody>
      </p:sp>
      <p:sp>
        <p:nvSpPr>
          <p:cNvPr name="TextBox 27" id="27"/>
          <p:cNvSpPr txBox="true"/>
          <p:nvPr/>
        </p:nvSpPr>
        <p:spPr>
          <a:xfrm rot="0">
            <a:off x="7152761" y="6974876"/>
            <a:ext cx="9596196" cy="528615"/>
          </a:xfrm>
          <a:prstGeom prst="rect">
            <a:avLst/>
          </a:prstGeom>
        </p:spPr>
        <p:txBody>
          <a:bodyPr anchor="t" rtlCol="false" tIns="0" lIns="0" bIns="0" rIns="0">
            <a:spAutoFit/>
          </a:bodyPr>
          <a:lstStyle/>
          <a:p>
            <a:pPr algn="l" marL="404430" indent="-202215" lvl="1">
              <a:lnSpc>
                <a:spcPts val="2060"/>
              </a:lnSpc>
              <a:buFont typeface="Arial"/>
              <a:buChar char="•"/>
            </a:pPr>
            <a:r>
              <a:rPr lang="en-US" sz="1873">
                <a:solidFill>
                  <a:srgbClr val="000000"/>
                </a:solidFill>
                <a:latin typeface="More Sugar"/>
                <a:ea typeface="More Sugar"/>
                <a:cs typeface="More Sugar"/>
                <a:sym typeface="More Sugar"/>
              </a:rPr>
              <a:t>SELECT A PATHWAY THAT MATCHES YOUR FUTURE CAREER INTERESTS. THIS WILL HELP YOU PLAN FOR AN ENDORSEMENT</a:t>
            </a:r>
          </a:p>
        </p:txBody>
      </p:sp>
      <p:sp>
        <p:nvSpPr>
          <p:cNvPr name="TextBox 28" id="28"/>
          <p:cNvSpPr txBox="true"/>
          <p:nvPr/>
        </p:nvSpPr>
        <p:spPr>
          <a:xfrm rot="0">
            <a:off x="7152761" y="8017644"/>
            <a:ext cx="9596196" cy="528615"/>
          </a:xfrm>
          <a:prstGeom prst="rect">
            <a:avLst/>
          </a:prstGeom>
        </p:spPr>
        <p:txBody>
          <a:bodyPr anchor="t" rtlCol="false" tIns="0" lIns="0" bIns="0" rIns="0">
            <a:spAutoFit/>
          </a:bodyPr>
          <a:lstStyle/>
          <a:p>
            <a:pPr algn="l" marL="404430" indent="-202215" lvl="1">
              <a:lnSpc>
                <a:spcPts val="2060"/>
              </a:lnSpc>
              <a:buFont typeface="Arial"/>
              <a:buChar char="•"/>
            </a:pPr>
            <a:r>
              <a:rPr lang="en-US" sz="1873">
                <a:solidFill>
                  <a:srgbClr val="000000"/>
                </a:solidFill>
                <a:latin typeface="More Sugar"/>
                <a:ea typeface="More Sugar"/>
                <a:cs typeface="More Sugar"/>
                <a:sym typeface="More Sugar"/>
              </a:rPr>
              <a:t>CHOOSE COURSES FOR EACH SUBJECT INCLUDING YOUR ALTERNATE COURSES.</a:t>
            </a:r>
          </a:p>
        </p:txBody>
      </p:sp>
      <p:sp>
        <p:nvSpPr>
          <p:cNvPr name="TextBox 29" id="29"/>
          <p:cNvSpPr txBox="true"/>
          <p:nvPr/>
        </p:nvSpPr>
        <p:spPr>
          <a:xfrm rot="0">
            <a:off x="7050483" y="9011352"/>
            <a:ext cx="9596196" cy="528615"/>
          </a:xfrm>
          <a:prstGeom prst="rect">
            <a:avLst/>
          </a:prstGeom>
        </p:spPr>
        <p:txBody>
          <a:bodyPr anchor="t" rtlCol="false" tIns="0" lIns="0" bIns="0" rIns="0">
            <a:spAutoFit/>
          </a:bodyPr>
          <a:lstStyle/>
          <a:p>
            <a:pPr algn="l" marL="404430" indent="-202215" lvl="1">
              <a:lnSpc>
                <a:spcPts val="2060"/>
              </a:lnSpc>
              <a:buFont typeface="Arial"/>
              <a:buChar char="•"/>
            </a:pPr>
            <a:r>
              <a:rPr lang="en-US" sz="1873">
                <a:solidFill>
                  <a:srgbClr val="000000"/>
                </a:solidFill>
                <a:latin typeface="More Sugar"/>
                <a:ea typeface="More Sugar"/>
                <a:cs typeface="More Sugar"/>
                <a:sym typeface="More Sugar"/>
              </a:rPr>
              <a:t>CHECK TO MAKE SURE YOU HAVE MET REQUIREMENTS FOR YOUR CHOSEN COURSES</a:t>
            </a:r>
          </a:p>
        </p:txBody>
      </p:sp>
      <p:sp>
        <p:nvSpPr>
          <p:cNvPr name="TextBox 30" id="30"/>
          <p:cNvSpPr txBox="true"/>
          <p:nvPr/>
        </p:nvSpPr>
        <p:spPr>
          <a:xfrm rot="0">
            <a:off x="4375001" y="1617770"/>
            <a:ext cx="1601026" cy="457765"/>
          </a:xfrm>
          <a:prstGeom prst="rect">
            <a:avLst/>
          </a:prstGeom>
        </p:spPr>
        <p:txBody>
          <a:bodyPr anchor="t" rtlCol="false" tIns="0" lIns="0" bIns="0" rIns="0">
            <a:spAutoFit/>
          </a:bodyPr>
          <a:lstStyle/>
          <a:p>
            <a:pPr algn="ctr">
              <a:lnSpc>
                <a:spcPts val="1856"/>
              </a:lnSpc>
            </a:pPr>
            <a:r>
              <a:rPr lang="en-US" sz="1687">
                <a:solidFill>
                  <a:srgbClr val="FFFFFF"/>
                </a:solidFill>
                <a:latin typeface="More Sugar"/>
                <a:ea typeface="More Sugar"/>
                <a:cs typeface="More Sugar"/>
                <a:sym typeface="More Sugar"/>
              </a:rPr>
              <a:t>PROGRAMS OF</a:t>
            </a:r>
          </a:p>
          <a:p>
            <a:pPr algn="ctr">
              <a:lnSpc>
                <a:spcPts val="1856"/>
              </a:lnSpc>
              <a:spcBef>
                <a:spcPct val="0"/>
              </a:spcBef>
            </a:pPr>
            <a:r>
              <a:rPr lang="en-US" sz="1687">
                <a:solidFill>
                  <a:srgbClr val="FFFFFF"/>
                </a:solidFill>
                <a:latin typeface="More Sugar"/>
                <a:ea typeface="More Sugar"/>
                <a:cs typeface="More Sugar"/>
                <a:sym typeface="More Sugar"/>
              </a:rPr>
              <a:t> STUDY</a:t>
            </a:r>
          </a:p>
        </p:txBody>
      </p:sp>
      <p:sp>
        <p:nvSpPr>
          <p:cNvPr name="TextBox 31" id="31"/>
          <p:cNvSpPr txBox="true"/>
          <p:nvPr/>
        </p:nvSpPr>
        <p:spPr>
          <a:xfrm rot="0">
            <a:off x="5598373" y="4071959"/>
            <a:ext cx="900298"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ENGLISH</a:t>
            </a:r>
          </a:p>
        </p:txBody>
      </p:sp>
      <p:sp>
        <p:nvSpPr>
          <p:cNvPr name="TextBox 32" id="32"/>
          <p:cNvSpPr txBox="true"/>
          <p:nvPr/>
        </p:nvSpPr>
        <p:spPr>
          <a:xfrm rot="0">
            <a:off x="6575799" y="1774009"/>
            <a:ext cx="679326"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MATH</a:t>
            </a:r>
          </a:p>
        </p:txBody>
      </p:sp>
      <p:sp>
        <p:nvSpPr>
          <p:cNvPr name="TextBox 33" id="33"/>
          <p:cNvSpPr txBox="true"/>
          <p:nvPr/>
        </p:nvSpPr>
        <p:spPr>
          <a:xfrm rot="0">
            <a:off x="7176633" y="4082678"/>
            <a:ext cx="1617377" cy="457765"/>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SOCIAL STUDIES</a:t>
            </a:r>
          </a:p>
        </p:txBody>
      </p:sp>
      <p:sp>
        <p:nvSpPr>
          <p:cNvPr name="TextBox 34" id="34"/>
          <p:cNvSpPr txBox="true"/>
          <p:nvPr/>
        </p:nvSpPr>
        <p:spPr>
          <a:xfrm rot="0">
            <a:off x="8454640" y="1774009"/>
            <a:ext cx="945763"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SCIENCE</a:t>
            </a:r>
          </a:p>
        </p:txBody>
      </p:sp>
      <p:sp>
        <p:nvSpPr>
          <p:cNvPr name="TextBox 35" id="35"/>
          <p:cNvSpPr txBox="true"/>
          <p:nvPr/>
        </p:nvSpPr>
        <p:spPr>
          <a:xfrm rot="0">
            <a:off x="9022610" y="4071959"/>
            <a:ext cx="1666342" cy="690218"/>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LANGUAGES OTHER THAN ENGLISH</a:t>
            </a:r>
          </a:p>
        </p:txBody>
      </p:sp>
      <p:sp>
        <p:nvSpPr>
          <p:cNvPr name="TextBox 36" id="36"/>
          <p:cNvSpPr txBox="true"/>
          <p:nvPr/>
        </p:nvSpPr>
        <p:spPr>
          <a:xfrm rot="0">
            <a:off x="10165090" y="1464625"/>
            <a:ext cx="1398341" cy="457765"/>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PHYSICAL EDUCATION</a:t>
            </a:r>
          </a:p>
        </p:txBody>
      </p:sp>
      <p:sp>
        <p:nvSpPr>
          <p:cNvPr name="TextBox 37" id="37"/>
          <p:cNvSpPr txBox="true"/>
          <p:nvPr/>
        </p:nvSpPr>
        <p:spPr>
          <a:xfrm rot="0">
            <a:off x="11321085" y="4152365"/>
            <a:ext cx="1398341" cy="457765"/>
          </a:xfrm>
          <a:prstGeom prst="rect">
            <a:avLst/>
          </a:prstGeom>
        </p:spPr>
        <p:txBody>
          <a:bodyPr anchor="t" rtlCol="false" tIns="0" lIns="0" bIns="0" rIns="0">
            <a:spAutoFit/>
          </a:bodyPr>
          <a:lstStyle/>
          <a:p>
            <a:pPr algn="ctr">
              <a:lnSpc>
                <a:spcPts val="1856"/>
              </a:lnSpc>
            </a:pPr>
            <a:r>
              <a:rPr lang="en-US" sz="1687">
                <a:solidFill>
                  <a:srgbClr val="FFFFFF"/>
                </a:solidFill>
                <a:latin typeface="More Sugar"/>
                <a:ea typeface="More Sugar"/>
                <a:cs typeface="More Sugar"/>
                <a:sym typeface="More Sugar"/>
              </a:rPr>
              <a:t>FINE </a:t>
            </a:r>
          </a:p>
          <a:p>
            <a:pPr algn="ctr">
              <a:lnSpc>
                <a:spcPts val="1856"/>
              </a:lnSpc>
              <a:spcBef>
                <a:spcPct val="0"/>
              </a:spcBef>
            </a:pPr>
            <a:r>
              <a:rPr lang="en-US" sz="1687">
                <a:solidFill>
                  <a:srgbClr val="FFFFFF"/>
                </a:solidFill>
                <a:latin typeface="More Sugar"/>
                <a:ea typeface="More Sugar"/>
                <a:cs typeface="More Sugar"/>
                <a:sym typeface="More Sugar"/>
              </a:rPr>
              <a:t>ARTS</a:t>
            </a:r>
          </a:p>
        </p:txBody>
      </p:sp>
      <p:sp>
        <p:nvSpPr>
          <p:cNvPr name="TextBox 38" id="38"/>
          <p:cNvSpPr txBox="true"/>
          <p:nvPr/>
        </p:nvSpPr>
        <p:spPr>
          <a:xfrm rot="0">
            <a:off x="12236734" y="1736565"/>
            <a:ext cx="1398341"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SPEECH</a:t>
            </a:r>
          </a:p>
        </p:txBody>
      </p:sp>
      <p:sp>
        <p:nvSpPr>
          <p:cNvPr name="TextBox 39" id="39"/>
          <p:cNvSpPr txBox="true"/>
          <p:nvPr/>
        </p:nvSpPr>
        <p:spPr>
          <a:xfrm rot="0">
            <a:off x="13005570" y="4071959"/>
            <a:ext cx="1398341"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HEALTH</a:t>
            </a:r>
          </a:p>
        </p:txBody>
      </p:sp>
      <p:sp>
        <p:nvSpPr>
          <p:cNvPr name="TextBox 40" id="40"/>
          <p:cNvSpPr txBox="true"/>
          <p:nvPr/>
        </p:nvSpPr>
        <p:spPr>
          <a:xfrm rot="0">
            <a:off x="14067615" y="1039209"/>
            <a:ext cx="1398341" cy="922670"/>
          </a:xfrm>
          <a:prstGeom prst="rect">
            <a:avLst/>
          </a:prstGeom>
        </p:spPr>
        <p:txBody>
          <a:bodyPr anchor="t" rtlCol="false" tIns="0" lIns="0" bIns="0" rIns="0">
            <a:spAutoFit/>
          </a:bodyPr>
          <a:lstStyle/>
          <a:p>
            <a:pPr algn="ctr">
              <a:lnSpc>
                <a:spcPts val="1856"/>
              </a:lnSpc>
            </a:pPr>
            <a:r>
              <a:rPr lang="en-US" sz="1687">
                <a:solidFill>
                  <a:srgbClr val="FFFFFF"/>
                </a:solidFill>
                <a:latin typeface="More Sugar"/>
                <a:ea typeface="More Sugar"/>
                <a:cs typeface="More Sugar"/>
                <a:sym typeface="More Sugar"/>
              </a:rPr>
              <a:t>CAREER &amp; TECHNICAL</a:t>
            </a:r>
          </a:p>
          <a:p>
            <a:pPr algn="ctr">
              <a:lnSpc>
                <a:spcPts val="1856"/>
              </a:lnSpc>
            </a:pPr>
            <a:r>
              <a:rPr lang="en-US" sz="1687">
                <a:solidFill>
                  <a:srgbClr val="FFFFFF"/>
                </a:solidFill>
                <a:latin typeface="More Sugar"/>
                <a:ea typeface="More Sugar"/>
                <a:cs typeface="More Sugar"/>
                <a:sym typeface="More Sugar"/>
              </a:rPr>
              <a:t>EDUCATION</a:t>
            </a:r>
          </a:p>
          <a:p>
            <a:pPr algn="ctr">
              <a:lnSpc>
                <a:spcPts val="1856"/>
              </a:lnSpc>
              <a:spcBef>
                <a:spcPct val="0"/>
              </a:spcBef>
            </a:pPr>
            <a:r>
              <a:rPr lang="en-US" sz="1687">
                <a:solidFill>
                  <a:srgbClr val="FFFFFF"/>
                </a:solidFill>
                <a:latin typeface="More Sugar"/>
                <a:ea typeface="More Sugar"/>
                <a:cs typeface="More Sugar"/>
                <a:sym typeface="More Sugar"/>
              </a:rPr>
              <a:t>(CTE)</a:t>
            </a:r>
          </a:p>
        </p:txBody>
      </p:sp>
      <p:sp>
        <p:nvSpPr>
          <p:cNvPr name="TextBox 41" id="41"/>
          <p:cNvSpPr txBox="true"/>
          <p:nvPr/>
        </p:nvSpPr>
        <p:spPr>
          <a:xfrm rot="0">
            <a:off x="14836707" y="4025421"/>
            <a:ext cx="1398341"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ELECTIVES</a:t>
            </a:r>
          </a:p>
        </p:txBody>
      </p:sp>
      <p:sp>
        <p:nvSpPr>
          <p:cNvPr name="TextBox 42" id="42"/>
          <p:cNvSpPr txBox="true"/>
          <p:nvPr/>
        </p:nvSpPr>
        <p:spPr>
          <a:xfrm rot="0">
            <a:off x="15752493" y="1813303"/>
            <a:ext cx="1551758"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ALTERNATES</a:t>
            </a:r>
          </a:p>
        </p:txBody>
      </p:sp>
      <p:sp>
        <p:nvSpPr>
          <p:cNvPr name="TextBox 43" id="43"/>
          <p:cNvSpPr txBox="true"/>
          <p:nvPr/>
        </p:nvSpPr>
        <p:spPr>
          <a:xfrm rot="0">
            <a:off x="16663673" y="4025421"/>
            <a:ext cx="1551758" cy="225313"/>
          </a:xfrm>
          <a:prstGeom prst="rect">
            <a:avLst/>
          </a:prstGeom>
        </p:spPr>
        <p:txBody>
          <a:bodyPr anchor="t" rtlCol="false" tIns="0" lIns="0" bIns="0" rIns="0">
            <a:spAutoFit/>
          </a:bodyPr>
          <a:lstStyle/>
          <a:p>
            <a:pPr algn="ctr">
              <a:lnSpc>
                <a:spcPts val="1856"/>
              </a:lnSpc>
              <a:spcBef>
                <a:spcPct val="0"/>
              </a:spcBef>
            </a:pPr>
            <a:r>
              <a:rPr lang="en-US" sz="1687">
                <a:solidFill>
                  <a:srgbClr val="FFFFFF"/>
                </a:solidFill>
                <a:latin typeface="More Sugar"/>
                <a:ea typeface="More Sugar"/>
                <a:cs typeface="More Sugar"/>
                <a:sym typeface="More Sugar"/>
              </a:rPr>
              <a:t>SUMMARY</a:t>
            </a:r>
          </a:p>
        </p:txBody>
      </p:sp>
      <p:sp>
        <p:nvSpPr>
          <p:cNvPr name="Freeform 44" id="44"/>
          <p:cNvSpPr/>
          <p:nvPr/>
        </p:nvSpPr>
        <p:spPr>
          <a:xfrm flipH="false" flipV="false" rot="0">
            <a:off x="6698984" y="2039945"/>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45" id="45"/>
          <p:cNvSpPr/>
          <p:nvPr/>
        </p:nvSpPr>
        <p:spPr>
          <a:xfrm flipH="false" flipV="false" rot="0">
            <a:off x="8711043" y="2069240"/>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46" id="46"/>
          <p:cNvSpPr/>
          <p:nvPr/>
        </p:nvSpPr>
        <p:spPr>
          <a:xfrm flipH="false" flipV="false" rot="0">
            <a:off x="10818732" y="2003026"/>
            <a:ext cx="432957" cy="578957"/>
          </a:xfrm>
          <a:custGeom>
            <a:avLst/>
            <a:gdLst/>
            <a:ahLst/>
            <a:cxnLst/>
            <a:rect r="r" b="b" t="t" l="l"/>
            <a:pathLst>
              <a:path h="578957" w="432957">
                <a:moveTo>
                  <a:pt x="0" y="0"/>
                </a:moveTo>
                <a:lnTo>
                  <a:pt x="432957" y="0"/>
                </a:lnTo>
                <a:lnTo>
                  <a:pt x="432957" y="578957"/>
                </a:lnTo>
                <a:lnTo>
                  <a:pt x="0" y="578957"/>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47" id="47"/>
          <p:cNvSpPr/>
          <p:nvPr/>
        </p:nvSpPr>
        <p:spPr>
          <a:xfrm flipH="false" flipV="false" rot="0">
            <a:off x="12719426" y="2038616"/>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48" id="48"/>
          <p:cNvSpPr/>
          <p:nvPr/>
        </p:nvSpPr>
        <p:spPr>
          <a:xfrm flipH="false" flipV="false" rot="0">
            <a:off x="14520995" y="2069240"/>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49" id="49"/>
          <p:cNvSpPr/>
          <p:nvPr/>
        </p:nvSpPr>
        <p:spPr>
          <a:xfrm flipH="false" flipV="false" rot="0">
            <a:off x="16322564" y="2099865"/>
            <a:ext cx="432957" cy="578957"/>
          </a:xfrm>
          <a:custGeom>
            <a:avLst/>
            <a:gdLst/>
            <a:ahLst/>
            <a:cxnLst/>
            <a:rect r="r" b="b" t="t" l="l"/>
            <a:pathLst>
              <a:path h="578957" w="432957">
                <a:moveTo>
                  <a:pt x="0" y="0"/>
                </a:moveTo>
                <a:lnTo>
                  <a:pt x="432957" y="0"/>
                </a:lnTo>
                <a:lnTo>
                  <a:pt x="432957" y="578957"/>
                </a:lnTo>
                <a:lnTo>
                  <a:pt x="0" y="578957"/>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50" id="50"/>
          <p:cNvSpPr/>
          <p:nvPr/>
        </p:nvSpPr>
        <p:spPr>
          <a:xfrm flipH="false" flipV="false" rot="-10800000">
            <a:off x="5832043" y="3417888"/>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51" id="51"/>
          <p:cNvSpPr/>
          <p:nvPr/>
        </p:nvSpPr>
        <p:spPr>
          <a:xfrm flipH="false" flipV="false" rot="-10800000">
            <a:off x="7768843" y="3464197"/>
            <a:ext cx="432957" cy="578957"/>
          </a:xfrm>
          <a:custGeom>
            <a:avLst/>
            <a:gdLst/>
            <a:ahLst/>
            <a:cxnLst/>
            <a:rect r="r" b="b" t="t" l="l"/>
            <a:pathLst>
              <a:path h="578957" w="432957">
                <a:moveTo>
                  <a:pt x="0" y="0"/>
                </a:moveTo>
                <a:lnTo>
                  <a:pt x="432957" y="0"/>
                </a:lnTo>
                <a:lnTo>
                  <a:pt x="432957" y="578957"/>
                </a:lnTo>
                <a:lnTo>
                  <a:pt x="0" y="578957"/>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52" id="52"/>
          <p:cNvSpPr/>
          <p:nvPr/>
        </p:nvSpPr>
        <p:spPr>
          <a:xfrm flipH="false" flipV="false" rot="-10800000">
            <a:off x="9706750" y="3417888"/>
            <a:ext cx="432957" cy="578957"/>
          </a:xfrm>
          <a:custGeom>
            <a:avLst/>
            <a:gdLst/>
            <a:ahLst/>
            <a:cxnLst/>
            <a:rect r="r" b="b" t="t" l="l"/>
            <a:pathLst>
              <a:path h="578957" w="432957">
                <a:moveTo>
                  <a:pt x="0" y="0"/>
                </a:moveTo>
                <a:lnTo>
                  <a:pt x="432956" y="0"/>
                </a:lnTo>
                <a:lnTo>
                  <a:pt x="432956"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53" id="53"/>
          <p:cNvSpPr/>
          <p:nvPr/>
        </p:nvSpPr>
        <p:spPr>
          <a:xfrm flipH="false" flipV="false" rot="-10800000">
            <a:off x="11734381" y="3417888"/>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54" id="54"/>
          <p:cNvSpPr/>
          <p:nvPr/>
        </p:nvSpPr>
        <p:spPr>
          <a:xfrm flipH="false" flipV="false" rot="-10800000">
            <a:off x="13634658" y="3417888"/>
            <a:ext cx="432957" cy="578957"/>
          </a:xfrm>
          <a:custGeom>
            <a:avLst/>
            <a:gdLst/>
            <a:ahLst/>
            <a:cxnLst/>
            <a:rect r="r" b="b" t="t" l="l"/>
            <a:pathLst>
              <a:path h="578957" w="432957">
                <a:moveTo>
                  <a:pt x="0" y="0"/>
                </a:moveTo>
                <a:lnTo>
                  <a:pt x="432957" y="0"/>
                </a:lnTo>
                <a:lnTo>
                  <a:pt x="432957"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55" id="55"/>
          <p:cNvSpPr/>
          <p:nvPr/>
        </p:nvSpPr>
        <p:spPr>
          <a:xfrm flipH="false" flipV="false" rot="-10800000">
            <a:off x="15319537" y="3417888"/>
            <a:ext cx="432957" cy="578957"/>
          </a:xfrm>
          <a:custGeom>
            <a:avLst/>
            <a:gdLst/>
            <a:ahLst/>
            <a:cxnLst/>
            <a:rect r="r" b="b" t="t" l="l"/>
            <a:pathLst>
              <a:path h="578957" w="432957">
                <a:moveTo>
                  <a:pt x="0" y="0"/>
                </a:moveTo>
                <a:lnTo>
                  <a:pt x="432956" y="0"/>
                </a:lnTo>
                <a:lnTo>
                  <a:pt x="432956"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
        <p:nvSpPr>
          <p:cNvPr name="Freeform 56" id="56"/>
          <p:cNvSpPr/>
          <p:nvPr/>
        </p:nvSpPr>
        <p:spPr>
          <a:xfrm flipH="false" flipV="false" rot="-10800000">
            <a:off x="17087773" y="3417888"/>
            <a:ext cx="432957" cy="578957"/>
          </a:xfrm>
          <a:custGeom>
            <a:avLst/>
            <a:gdLst/>
            <a:ahLst/>
            <a:cxnLst/>
            <a:rect r="r" b="b" t="t" l="l"/>
            <a:pathLst>
              <a:path h="578957" w="432957">
                <a:moveTo>
                  <a:pt x="0" y="0"/>
                </a:moveTo>
                <a:lnTo>
                  <a:pt x="432956" y="0"/>
                </a:lnTo>
                <a:lnTo>
                  <a:pt x="432956" y="578958"/>
                </a:lnTo>
                <a:lnTo>
                  <a:pt x="0" y="578958"/>
                </a:lnTo>
                <a:lnTo>
                  <a:pt x="0" y="0"/>
                </a:lnTo>
                <a:close/>
              </a:path>
            </a:pathLst>
          </a:custGeom>
          <a:blipFill>
            <a:blip r:embed="rId19">
              <a:extLst>
                <a:ext uri="{96DAC541-7B7A-43D3-8B79-37D633B846F1}">
                  <asvg:svgBlip xmlns:asvg="http://schemas.microsoft.com/office/drawing/2016/SVG/main" r:embed="rId20"/>
                </a:ext>
              </a:extLst>
            </a:blip>
            <a:stretch>
              <a:fillRect l="-101775" t="0" r="-82451" b="-3175"/>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1975416" y="285085"/>
            <a:ext cx="7315200" cy="1463040"/>
          </a:xfrm>
          <a:custGeom>
            <a:avLst/>
            <a:gdLst/>
            <a:ahLst/>
            <a:cxnLst/>
            <a:rect r="r" b="b" t="t" l="l"/>
            <a:pathLst>
              <a:path h="1463040" w="7315200">
                <a:moveTo>
                  <a:pt x="7315200" y="0"/>
                </a:moveTo>
                <a:lnTo>
                  <a:pt x="0" y="0"/>
                </a:lnTo>
                <a:lnTo>
                  <a:pt x="0" y="1463040"/>
                </a:lnTo>
                <a:lnTo>
                  <a:pt x="7315200" y="1463040"/>
                </a:lnTo>
                <a:lnTo>
                  <a:pt x="731520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162233" y="285085"/>
            <a:ext cx="7461854" cy="1492371"/>
          </a:xfrm>
          <a:custGeom>
            <a:avLst/>
            <a:gdLst/>
            <a:ahLst/>
            <a:cxnLst/>
            <a:rect r="r" b="b" t="t" l="l"/>
            <a:pathLst>
              <a:path h="1492371" w="7461854">
                <a:moveTo>
                  <a:pt x="7461854" y="0"/>
                </a:moveTo>
                <a:lnTo>
                  <a:pt x="0" y="0"/>
                </a:lnTo>
                <a:lnTo>
                  <a:pt x="0" y="1492371"/>
                </a:lnTo>
                <a:lnTo>
                  <a:pt x="7461854" y="1492371"/>
                </a:lnTo>
                <a:lnTo>
                  <a:pt x="746185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0">
            <a:off x="8320982" y="279944"/>
            <a:ext cx="7461854" cy="1492371"/>
          </a:xfrm>
          <a:custGeom>
            <a:avLst/>
            <a:gdLst/>
            <a:ahLst/>
            <a:cxnLst/>
            <a:rect r="r" b="b" t="t" l="l"/>
            <a:pathLst>
              <a:path h="1492371" w="7461854">
                <a:moveTo>
                  <a:pt x="7461855" y="0"/>
                </a:moveTo>
                <a:lnTo>
                  <a:pt x="0" y="0"/>
                </a:lnTo>
                <a:lnTo>
                  <a:pt x="0" y="1492371"/>
                </a:lnTo>
                <a:lnTo>
                  <a:pt x="7461855" y="1492371"/>
                </a:lnTo>
                <a:lnTo>
                  <a:pt x="7461855"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2905576" y="1801850"/>
            <a:ext cx="9096880" cy="917741"/>
            <a:chOff x="0" y="0"/>
            <a:chExt cx="12129174" cy="1223655"/>
          </a:xfrm>
        </p:grpSpPr>
        <p:sp>
          <p:nvSpPr>
            <p:cNvPr name="TextBox 7" id="7"/>
            <p:cNvSpPr txBox="true"/>
            <p:nvPr/>
          </p:nvSpPr>
          <p:spPr>
            <a:xfrm rot="0">
              <a:off x="7796034" y="279910"/>
              <a:ext cx="4333139" cy="720582"/>
            </a:xfrm>
            <a:prstGeom prst="rect">
              <a:avLst/>
            </a:prstGeom>
          </p:spPr>
          <p:txBody>
            <a:bodyPr anchor="t" rtlCol="false" tIns="0" lIns="0" bIns="0" rIns="0">
              <a:spAutoFit/>
            </a:bodyPr>
            <a:lstStyle/>
            <a:p>
              <a:pPr algn="l">
                <a:lnSpc>
                  <a:spcPts val="4115"/>
                </a:lnSpc>
              </a:pPr>
              <a:r>
                <a:rPr lang="en-US" sz="3741">
                  <a:solidFill>
                    <a:srgbClr val="FFFFFF"/>
                  </a:solidFill>
                  <a:latin typeface="More Sugar"/>
                  <a:ea typeface="More Sugar"/>
                  <a:cs typeface="More Sugar"/>
                  <a:sym typeface="More Sugar"/>
                </a:rPr>
                <a:t>MS. BLANCO</a:t>
              </a:r>
            </a:p>
          </p:txBody>
        </p:sp>
        <p:sp>
          <p:nvSpPr>
            <p:cNvPr name="Freeform 8" id="8"/>
            <p:cNvSpPr/>
            <p:nvPr/>
          </p:nvSpPr>
          <p:spPr>
            <a:xfrm flipH="false" flipV="false" rot="0">
              <a:off x="0" y="0"/>
              <a:ext cx="6118274" cy="1223655"/>
            </a:xfrm>
            <a:custGeom>
              <a:avLst/>
              <a:gdLst/>
              <a:ahLst/>
              <a:cxnLst/>
              <a:rect r="r" b="b" t="t" l="l"/>
              <a:pathLst>
                <a:path h="1223655" w="6118274">
                  <a:moveTo>
                    <a:pt x="0" y="0"/>
                  </a:moveTo>
                  <a:lnTo>
                    <a:pt x="6118274" y="0"/>
                  </a:lnTo>
                  <a:lnTo>
                    <a:pt x="6118274" y="1223655"/>
                  </a:lnTo>
                  <a:lnTo>
                    <a:pt x="0" y="12236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903796" y="279910"/>
              <a:ext cx="2133432" cy="692409"/>
            </a:xfrm>
            <a:prstGeom prst="rect">
              <a:avLst/>
            </a:prstGeom>
          </p:spPr>
          <p:txBody>
            <a:bodyPr anchor="t" rtlCol="false" tIns="0" lIns="0" bIns="0" rIns="0">
              <a:spAutoFit/>
            </a:bodyPr>
            <a:lstStyle/>
            <a:p>
              <a:pPr algn="l">
                <a:lnSpc>
                  <a:spcPts val="3935"/>
                </a:lnSpc>
              </a:pPr>
              <a:r>
                <a:rPr lang="en-US" sz="3577">
                  <a:solidFill>
                    <a:srgbClr val="000000"/>
                  </a:solidFill>
                  <a:latin typeface="More Sugar"/>
                  <a:ea typeface="More Sugar"/>
                  <a:cs typeface="More Sugar"/>
                  <a:sym typeface="More Sugar"/>
                </a:rPr>
                <a:t>A-CLA</a:t>
              </a:r>
            </a:p>
          </p:txBody>
        </p:sp>
      </p:grpSp>
      <p:sp>
        <p:nvSpPr>
          <p:cNvPr name="Freeform 10" id="10"/>
          <p:cNvSpPr/>
          <p:nvPr/>
        </p:nvSpPr>
        <p:spPr>
          <a:xfrm flipH="false" flipV="false" rot="0">
            <a:off x="3003985" y="2778739"/>
            <a:ext cx="4588705" cy="917741"/>
          </a:xfrm>
          <a:custGeom>
            <a:avLst/>
            <a:gdLst/>
            <a:ahLst/>
            <a:cxnLst/>
            <a:rect r="r" b="b" t="t" l="l"/>
            <a:pathLst>
              <a:path h="917741" w="4588705">
                <a:moveTo>
                  <a:pt x="0" y="0"/>
                </a:moveTo>
                <a:lnTo>
                  <a:pt x="4588705" y="0"/>
                </a:lnTo>
                <a:lnTo>
                  <a:pt x="4588705" y="917741"/>
                </a:lnTo>
                <a:lnTo>
                  <a:pt x="0" y="9177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2905576" y="3723703"/>
            <a:ext cx="4588705" cy="917741"/>
          </a:xfrm>
          <a:custGeom>
            <a:avLst/>
            <a:gdLst/>
            <a:ahLst/>
            <a:cxnLst/>
            <a:rect r="r" b="b" t="t" l="l"/>
            <a:pathLst>
              <a:path h="917741" w="4588705">
                <a:moveTo>
                  <a:pt x="0" y="0"/>
                </a:moveTo>
                <a:lnTo>
                  <a:pt x="4588705" y="0"/>
                </a:lnTo>
                <a:lnTo>
                  <a:pt x="4588705" y="917741"/>
                </a:lnTo>
                <a:lnTo>
                  <a:pt x="0" y="9177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2905576" y="4684629"/>
            <a:ext cx="4588705" cy="917741"/>
          </a:xfrm>
          <a:custGeom>
            <a:avLst/>
            <a:gdLst/>
            <a:ahLst/>
            <a:cxnLst/>
            <a:rect r="r" b="b" t="t" l="l"/>
            <a:pathLst>
              <a:path h="917741" w="4588705">
                <a:moveTo>
                  <a:pt x="0" y="0"/>
                </a:moveTo>
                <a:lnTo>
                  <a:pt x="4588705" y="0"/>
                </a:lnTo>
                <a:lnTo>
                  <a:pt x="4588705" y="917742"/>
                </a:lnTo>
                <a:lnTo>
                  <a:pt x="0" y="9177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2905576" y="5649996"/>
            <a:ext cx="4588705" cy="917741"/>
          </a:xfrm>
          <a:custGeom>
            <a:avLst/>
            <a:gdLst/>
            <a:ahLst/>
            <a:cxnLst/>
            <a:rect r="r" b="b" t="t" l="l"/>
            <a:pathLst>
              <a:path h="917741" w="4588705">
                <a:moveTo>
                  <a:pt x="0" y="0"/>
                </a:moveTo>
                <a:lnTo>
                  <a:pt x="4588705" y="0"/>
                </a:lnTo>
                <a:lnTo>
                  <a:pt x="4588705" y="917741"/>
                </a:lnTo>
                <a:lnTo>
                  <a:pt x="0" y="9177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2905576" y="6606483"/>
            <a:ext cx="4588705" cy="917741"/>
          </a:xfrm>
          <a:custGeom>
            <a:avLst/>
            <a:gdLst/>
            <a:ahLst/>
            <a:cxnLst/>
            <a:rect r="r" b="b" t="t" l="l"/>
            <a:pathLst>
              <a:path h="917741" w="4588705">
                <a:moveTo>
                  <a:pt x="0" y="0"/>
                </a:moveTo>
                <a:lnTo>
                  <a:pt x="4588705" y="0"/>
                </a:lnTo>
                <a:lnTo>
                  <a:pt x="4588705" y="917741"/>
                </a:lnTo>
                <a:lnTo>
                  <a:pt x="0" y="9177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2905576" y="7567409"/>
            <a:ext cx="4588705" cy="917741"/>
          </a:xfrm>
          <a:custGeom>
            <a:avLst/>
            <a:gdLst/>
            <a:ahLst/>
            <a:cxnLst/>
            <a:rect r="r" b="b" t="t" l="l"/>
            <a:pathLst>
              <a:path h="917741" w="4588705">
                <a:moveTo>
                  <a:pt x="0" y="0"/>
                </a:moveTo>
                <a:lnTo>
                  <a:pt x="4588705" y="0"/>
                </a:lnTo>
                <a:lnTo>
                  <a:pt x="4588705" y="917741"/>
                </a:lnTo>
                <a:lnTo>
                  <a:pt x="0" y="9177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997080">
            <a:off x="13205076" y="3018221"/>
            <a:ext cx="3336729" cy="4114800"/>
          </a:xfrm>
          <a:custGeom>
            <a:avLst/>
            <a:gdLst/>
            <a:ahLst/>
            <a:cxnLst/>
            <a:rect r="r" b="b" t="t" l="l"/>
            <a:pathLst>
              <a:path h="4114800" w="3336729">
                <a:moveTo>
                  <a:pt x="0" y="0"/>
                </a:moveTo>
                <a:lnTo>
                  <a:pt x="3336729" y="0"/>
                </a:lnTo>
                <a:lnTo>
                  <a:pt x="333672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2905576" y="544671"/>
            <a:ext cx="13407009" cy="1020068"/>
          </a:xfrm>
          <a:prstGeom prst="rect">
            <a:avLst/>
          </a:prstGeom>
        </p:spPr>
        <p:txBody>
          <a:bodyPr anchor="t" rtlCol="false" tIns="0" lIns="0" bIns="0" rIns="0">
            <a:spAutoFit/>
          </a:bodyPr>
          <a:lstStyle/>
          <a:p>
            <a:pPr algn="l">
              <a:lnSpc>
                <a:spcPts val="7812"/>
              </a:lnSpc>
            </a:pPr>
            <a:r>
              <a:rPr lang="en-US" sz="7101">
                <a:solidFill>
                  <a:srgbClr val="000000"/>
                </a:solidFill>
                <a:latin typeface="More Sugar"/>
                <a:ea typeface="More Sugar"/>
                <a:cs typeface="More Sugar"/>
                <a:sym typeface="More Sugar"/>
              </a:rPr>
              <a:t>MEET YOUR COUNSELORS</a:t>
            </a:r>
          </a:p>
        </p:txBody>
      </p:sp>
      <p:sp>
        <p:nvSpPr>
          <p:cNvPr name="TextBox 18" id="18"/>
          <p:cNvSpPr txBox="true"/>
          <p:nvPr/>
        </p:nvSpPr>
        <p:spPr>
          <a:xfrm rot="0">
            <a:off x="8851011" y="2995816"/>
            <a:ext cx="3249855" cy="533293"/>
          </a:xfrm>
          <a:prstGeom prst="rect">
            <a:avLst/>
          </a:prstGeom>
        </p:spPr>
        <p:txBody>
          <a:bodyPr anchor="t" rtlCol="false" tIns="0" lIns="0" bIns="0" rIns="0">
            <a:spAutoFit/>
          </a:bodyPr>
          <a:lstStyle/>
          <a:p>
            <a:pPr algn="l">
              <a:lnSpc>
                <a:spcPts val="4115"/>
              </a:lnSpc>
            </a:pPr>
            <a:r>
              <a:rPr lang="en-US" sz="3741">
                <a:solidFill>
                  <a:srgbClr val="FFFFFF"/>
                </a:solidFill>
                <a:latin typeface="More Sugar"/>
                <a:ea typeface="More Sugar"/>
                <a:cs typeface="More Sugar"/>
                <a:sym typeface="More Sugar"/>
              </a:rPr>
              <a:t>MS. VELIZ</a:t>
            </a:r>
          </a:p>
        </p:txBody>
      </p:sp>
      <p:sp>
        <p:nvSpPr>
          <p:cNvPr name="TextBox 19" id="19"/>
          <p:cNvSpPr txBox="true"/>
          <p:nvPr/>
        </p:nvSpPr>
        <p:spPr>
          <a:xfrm rot="0">
            <a:off x="4073334" y="2995816"/>
            <a:ext cx="2450007" cy="512163"/>
          </a:xfrm>
          <a:prstGeom prst="rect">
            <a:avLst/>
          </a:prstGeom>
        </p:spPr>
        <p:txBody>
          <a:bodyPr anchor="t" rtlCol="false" tIns="0" lIns="0" bIns="0" rIns="0">
            <a:spAutoFit/>
          </a:bodyPr>
          <a:lstStyle/>
          <a:p>
            <a:pPr algn="l">
              <a:lnSpc>
                <a:spcPts val="3935"/>
              </a:lnSpc>
            </a:pPr>
            <a:r>
              <a:rPr lang="en-US" sz="3577">
                <a:solidFill>
                  <a:srgbClr val="000000"/>
                </a:solidFill>
                <a:latin typeface="More Sugar"/>
                <a:ea typeface="More Sugar"/>
                <a:cs typeface="More Sugar"/>
                <a:sym typeface="More Sugar"/>
              </a:rPr>
              <a:t>CLE-HAN</a:t>
            </a:r>
          </a:p>
        </p:txBody>
      </p:sp>
      <p:sp>
        <p:nvSpPr>
          <p:cNvPr name="TextBox 20" id="20"/>
          <p:cNvSpPr txBox="true"/>
          <p:nvPr/>
        </p:nvSpPr>
        <p:spPr>
          <a:xfrm rot="60000">
            <a:off x="8752353" y="3940777"/>
            <a:ext cx="3249855" cy="533293"/>
          </a:xfrm>
          <a:prstGeom prst="rect">
            <a:avLst/>
          </a:prstGeom>
        </p:spPr>
        <p:txBody>
          <a:bodyPr anchor="t" rtlCol="false" tIns="0" lIns="0" bIns="0" rIns="0">
            <a:spAutoFit/>
          </a:bodyPr>
          <a:lstStyle/>
          <a:p>
            <a:pPr algn="l">
              <a:lnSpc>
                <a:spcPts val="4115"/>
              </a:lnSpc>
            </a:pPr>
            <a:r>
              <a:rPr lang="en-US" sz="3741">
                <a:solidFill>
                  <a:srgbClr val="FFFFFF"/>
                </a:solidFill>
                <a:latin typeface="More Sugar"/>
                <a:ea typeface="More Sugar"/>
                <a:cs typeface="More Sugar"/>
                <a:sym typeface="More Sugar"/>
              </a:rPr>
              <a:t>MS. ELLER</a:t>
            </a:r>
          </a:p>
        </p:txBody>
      </p:sp>
      <p:sp>
        <p:nvSpPr>
          <p:cNvPr name="TextBox 21" id="21"/>
          <p:cNvSpPr txBox="true"/>
          <p:nvPr/>
        </p:nvSpPr>
        <p:spPr>
          <a:xfrm rot="0">
            <a:off x="4073334" y="3940779"/>
            <a:ext cx="2411353" cy="512163"/>
          </a:xfrm>
          <a:prstGeom prst="rect">
            <a:avLst/>
          </a:prstGeom>
        </p:spPr>
        <p:txBody>
          <a:bodyPr anchor="t" rtlCol="false" tIns="0" lIns="0" bIns="0" rIns="0">
            <a:spAutoFit/>
          </a:bodyPr>
          <a:lstStyle/>
          <a:p>
            <a:pPr algn="l">
              <a:lnSpc>
                <a:spcPts val="3935"/>
              </a:lnSpc>
            </a:pPr>
            <a:r>
              <a:rPr lang="en-US" sz="3577">
                <a:solidFill>
                  <a:srgbClr val="000000"/>
                </a:solidFill>
                <a:latin typeface="More Sugar"/>
                <a:ea typeface="More Sugar"/>
                <a:cs typeface="More Sugar"/>
                <a:sym typeface="More Sugar"/>
              </a:rPr>
              <a:t>HAR-MAC</a:t>
            </a:r>
          </a:p>
        </p:txBody>
      </p:sp>
      <p:sp>
        <p:nvSpPr>
          <p:cNvPr name="TextBox 22" id="22"/>
          <p:cNvSpPr txBox="true"/>
          <p:nvPr/>
        </p:nvSpPr>
        <p:spPr>
          <a:xfrm rot="0">
            <a:off x="8752602" y="4901706"/>
            <a:ext cx="3249855" cy="533293"/>
          </a:xfrm>
          <a:prstGeom prst="rect">
            <a:avLst/>
          </a:prstGeom>
        </p:spPr>
        <p:txBody>
          <a:bodyPr anchor="t" rtlCol="false" tIns="0" lIns="0" bIns="0" rIns="0">
            <a:spAutoFit/>
          </a:bodyPr>
          <a:lstStyle/>
          <a:p>
            <a:pPr algn="l">
              <a:lnSpc>
                <a:spcPts val="4115"/>
              </a:lnSpc>
            </a:pPr>
            <a:r>
              <a:rPr lang="en-US" sz="3741">
                <a:solidFill>
                  <a:srgbClr val="FFFFFF"/>
                </a:solidFill>
                <a:latin typeface="More Sugar"/>
                <a:ea typeface="More Sugar"/>
                <a:cs typeface="More Sugar"/>
                <a:sym typeface="More Sugar"/>
              </a:rPr>
              <a:t>MS. BENTLEY</a:t>
            </a:r>
          </a:p>
        </p:txBody>
      </p:sp>
      <p:sp>
        <p:nvSpPr>
          <p:cNvPr name="TextBox 23" id="23"/>
          <p:cNvSpPr txBox="true"/>
          <p:nvPr/>
        </p:nvSpPr>
        <p:spPr>
          <a:xfrm rot="0">
            <a:off x="4073334" y="4889094"/>
            <a:ext cx="2395127" cy="512163"/>
          </a:xfrm>
          <a:prstGeom prst="rect">
            <a:avLst/>
          </a:prstGeom>
        </p:spPr>
        <p:txBody>
          <a:bodyPr anchor="t" rtlCol="false" tIns="0" lIns="0" bIns="0" rIns="0">
            <a:spAutoFit/>
          </a:bodyPr>
          <a:lstStyle/>
          <a:p>
            <a:pPr algn="l">
              <a:lnSpc>
                <a:spcPts val="3935"/>
              </a:lnSpc>
            </a:pPr>
            <a:r>
              <a:rPr lang="en-US" sz="3577">
                <a:solidFill>
                  <a:srgbClr val="000000"/>
                </a:solidFill>
                <a:latin typeface="More Sugar"/>
                <a:ea typeface="More Sugar"/>
                <a:cs typeface="More Sugar"/>
                <a:sym typeface="More Sugar"/>
              </a:rPr>
              <a:t>MAD- PIE</a:t>
            </a:r>
          </a:p>
        </p:txBody>
      </p:sp>
      <p:sp>
        <p:nvSpPr>
          <p:cNvPr name="TextBox 24" id="24"/>
          <p:cNvSpPr txBox="true"/>
          <p:nvPr/>
        </p:nvSpPr>
        <p:spPr>
          <a:xfrm rot="0">
            <a:off x="8752602" y="5867072"/>
            <a:ext cx="3249855" cy="533293"/>
          </a:xfrm>
          <a:prstGeom prst="rect">
            <a:avLst/>
          </a:prstGeom>
        </p:spPr>
        <p:txBody>
          <a:bodyPr anchor="t" rtlCol="false" tIns="0" lIns="0" bIns="0" rIns="0">
            <a:spAutoFit/>
          </a:bodyPr>
          <a:lstStyle/>
          <a:p>
            <a:pPr algn="l">
              <a:lnSpc>
                <a:spcPts val="4115"/>
              </a:lnSpc>
            </a:pPr>
            <a:r>
              <a:rPr lang="en-US" sz="3741">
                <a:solidFill>
                  <a:srgbClr val="FFFFFF"/>
                </a:solidFill>
                <a:latin typeface="More Sugar"/>
                <a:ea typeface="More Sugar"/>
                <a:cs typeface="More Sugar"/>
                <a:sym typeface="More Sugar"/>
              </a:rPr>
              <a:t>MS. BEVERLY</a:t>
            </a:r>
          </a:p>
        </p:txBody>
      </p:sp>
      <p:sp>
        <p:nvSpPr>
          <p:cNvPr name="TextBox 25" id="25"/>
          <p:cNvSpPr txBox="true"/>
          <p:nvPr/>
        </p:nvSpPr>
        <p:spPr>
          <a:xfrm rot="0">
            <a:off x="4478974" y="5867072"/>
            <a:ext cx="1600074" cy="512163"/>
          </a:xfrm>
          <a:prstGeom prst="rect">
            <a:avLst/>
          </a:prstGeom>
        </p:spPr>
        <p:txBody>
          <a:bodyPr anchor="t" rtlCol="false" tIns="0" lIns="0" bIns="0" rIns="0">
            <a:spAutoFit/>
          </a:bodyPr>
          <a:lstStyle/>
          <a:p>
            <a:pPr algn="l">
              <a:lnSpc>
                <a:spcPts val="3935"/>
              </a:lnSpc>
            </a:pPr>
            <a:r>
              <a:rPr lang="en-US" sz="3577">
                <a:solidFill>
                  <a:srgbClr val="000000"/>
                </a:solidFill>
                <a:latin typeface="More Sugar"/>
                <a:ea typeface="More Sugar"/>
                <a:cs typeface="More Sugar"/>
                <a:sym typeface="More Sugar"/>
              </a:rPr>
              <a:t>PIF- S</a:t>
            </a:r>
          </a:p>
        </p:txBody>
      </p:sp>
      <p:sp>
        <p:nvSpPr>
          <p:cNvPr name="TextBox 26" id="26"/>
          <p:cNvSpPr txBox="true"/>
          <p:nvPr/>
        </p:nvSpPr>
        <p:spPr>
          <a:xfrm rot="0">
            <a:off x="8752602" y="6823559"/>
            <a:ext cx="3671720" cy="533293"/>
          </a:xfrm>
          <a:prstGeom prst="rect">
            <a:avLst/>
          </a:prstGeom>
        </p:spPr>
        <p:txBody>
          <a:bodyPr anchor="t" rtlCol="false" tIns="0" lIns="0" bIns="0" rIns="0">
            <a:spAutoFit/>
          </a:bodyPr>
          <a:lstStyle/>
          <a:p>
            <a:pPr algn="l">
              <a:lnSpc>
                <a:spcPts val="4115"/>
              </a:lnSpc>
            </a:pPr>
            <a:r>
              <a:rPr lang="en-US" sz="3741">
                <a:solidFill>
                  <a:srgbClr val="FFFFFF"/>
                </a:solidFill>
                <a:latin typeface="More Sugar"/>
                <a:ea typeface="More Sugar"/>
                <a:cs typeface="More Sugar"/>
                <a:sym typeface="More Sugar"/>
              </a:rPr>
              <a:t>MS. MARSHALL</a:t>
            </a:r>
          </a:p>
        </p:txBody>
      </p:sp>
      <p:sp>
        <p:nvSpPr>
          <p:cNvPr name="TextBox 27" id="27"/>
          <p:cNvSpPr txBox="true"/>
          <p:nvPr/>
        </p:nvSpPr>
        <p:spPr>
          <a:xfrm rot="0">
            <a:off x="4706132" y="6815387"/>
            <a:ext cx="1600074" cy="512163"/>
          </a:xfrm>
          <a:prstGeom prst="rect">
            <a:avLst/>
          </a:prstGeom>
        </p:spPr>
        <p:txBody>
          <a:bodyPr anchor="t" rtlCol="false" tIns="0" lIns="0" bIns="0" rIns="0">
            <a:spAutoFit/>
          </a:bodyPr>
          <a:lstStyle/>
          <a:p>
            <a:pPr algn="l">
              <a:lnSpc>
                <a:spcPts val="3935"/>
              </a:lnSpc>
            </a:pPr>
            <a:r>
              <a:rPr lang="en-US" sz="3577">
                <a:solidFill>
                  <a:srgbClr val="000000"/>
                </a:solidFill>
                <a:latin typeface="More Sugar"/>
                <a:ea typeface="More Sugar"/>
                <a:cs typeface="More Sugar"/>
                <a:sym typeface="More Sugar"/>
              </a:rPr>
              <a:t>T-Z</a:t>
            </a:r>
          </a:p>
        </p:txBody>
      </p:sp>
      <p:sp>
        <p:nvSpPr>
          <p:cNvPr name="TextBox 28" id="28"/>
          <p:cNvSpPr txBox="true"/>
          <p:nvPr/>
        </p:nvSpPr>
        <p:spPr>
          <a:xfrm rot="0">
            <a:off x="8752602" y="7784486"/>
            <a:ext cx="3671720" cy="533293"/>
          </a:xfrm>
          <a:prstGeom prst="rect">
            <a:avLst/>
          </a:prstGeom>
        </p:spPr>
        <p:txBody>
          <a:bodyPr anchor="t" rtlCol="false" tIns="0" lIns="0" bIns="0" rIns="0">
            <a:spAutoFit/>
          </a:bodyPr>
          <a:lstStyle/>
          <a:p>
            <a:pPr algn="l">
              <a:lnSpc>
                <a:spcPts val="4115"/>
              </a:lnSpc>
            </a:pPr>
            <a:r>
              <a:rPr lang="en-US" sz="3741">
                <a:solidFill>
                  <a:srgbClr val="FFFFFF"/>
                </a:solidFill>
                <a:latin typeface="More Sugar"/>
                <a:ea typeface="More Sugar"/>
                <a:cs typeface="More Sugar"/>
                <a:sym typeface="More Sugar"/>
              </a:rPr>
              <a:t>MS. STILLINGER</a:t>
            </a:r>
          </a:p>
        </p:txBody>
      </p:sp>
      <p:sp>
        <p:nvSpPr>
          <p:cNvPr name="TextBox 29" id="29"/>
          <p:cNvSpPr txBox="true"/>
          <p:nvPr/>
        </p:nvSpPr>
        <p:spPr>
          <a:xfrm rot="0">
            <a:off x="3003985" y="7825531"/>
            <a:ext cx="4504452" cy="471523"/>
          </a:xfrm>
          <a:prstGeom prst="rect">
            <a:avLst/>
          </a:prstGeom>
        </p:spPr>
        <p:txBody>
          <a:bodyPr anchor="t" rtlCol="false" tIns="0" lIns="0" bIns="0" rIns="0">
            <a:spAutoFit/>
          </a:bodyPr>
          <a:lstStyle/>
          <a:p>
            <a:pPr algn="l">
              <a:lnSpc>
                <a:spcPts val="3715"/>
              </a:lnSpc>
            </a:pPr>
            <a:r>
              <a:rPr lang="en-US" sz="3377">
                <a:solidFill>
                  <a:srgbClr val="000000"/>
                </a:solidFill>
                <a:latin typeface="More Sugar"/>
                <a:ea typeface="More Sugar"/>
                <a:cs typeface="More Sugar"/>
                <a:sym typeface="More Sugar"/>
              </a:rPr>
              <a:t>COLLEGE &amp; CAREER</a:t>
            </a:r>
          </a:p>
        </p:txBody>
      </p:sp>
      <p:sp>
        <p:nvSpPr>
          <p:cNvPr name="TextBox 30" id="30"/>
          <p:cNvSpPr txBox="true"/>
          <p:nvPr/>
        </p:nvSpPr>
        <p:spPr>
          <a:xfrm rot="0">
            <a:off x="1362544" y="9402818"/>
            <a:ext cx="16622527" cy="519092"/>
          </a:xfrm>
          <a:prstGeom prst="rect">
            <a:avLst/>
          </a:prstGeom>
        </p:spPr>
        <p:txBody>
          <a:bodyPr anchor="t" rtlCol="false" tIns="0" lIns="0" bIns="0" rIns="0">
            <a:spAutoFit/>
          </a:bodyPr>
          <a:lstStyle/>
          <a:p>
            <a:pPr algn="just">
              <a:lnSpc>
                <a:spcPts val="4133"/>
              </a:lnSpc>
            </a:pPr>
            <a:r>
              <a:rPr lang="en-US" sz="2850" spc="-85">
                <a:solidFill>
                  <a:srgbClr val="FFFFFF"/>
                </a:solidFill>
                <a:latin typeface="More Sugar Thin"/>
                <a:ea typeface="More Sugar Thin"/>
                <a:cs typeface="More Sugar Thin"/>
                <a:sym typeface="More Sugar Thin"/>
              </a:rPr>
              <a:t>Counselor splits are determined at the start of the year and vary based on student enrollment.</a:t>
            </a:r>
          </a:p>
        </p:txBody>
      </p:sp>
      <p:sp>
        <p:nvSpPr>
          <p:cNvPr name="Freeform 31" id="31"/>
          <p:cNvSpPr/>
          <p:nvPr/>
        </p:nvSpPr>
        <p:spPr>
          <a:xfrm flipH="false" flipV="false" rot="0">
            <a:off x="768068" y="9413772"/>
            <a:ext cx="521264" cy="479563"/>
          </a:xfrm>
          <a:custGeom>
            <a:avLst/>
            <a:gdLst/>
            <a:ahLst/>
            <a:cxnLst/>
            <a:rect r="r" b="b" t="t" l="l"/>
            <a:pathLst>
              <a:path h="479563" w="521264">
                <a:moveTo>
                  <a:pt x="0" y="0"/>
                </a:moveTo>
                <a:lnTo>
                  <a:pt x="521264" y="0"/>
                </a:lnTo>
                <a:lnTo>
                  <a:pt x="521264" y="479563"/>
                </a:lnTo>
                <a:lnTo>
                  <a:pt x="0" y="47956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124420" y="-331891"/>
            <a:ext cx="16664789" cy="2241144"/>
          </a:xfrm>
          <a:custGeom>
            <a:avLst/>
            <a:gdLst/>
            <a:ahLst/>
            <a:cxnLst/>
            <a:rect r="r" b="b" t="t" l="l"/>
            <a:pathLst>
              <a:path h="2241144" w="16664789">
                <a:moveTo>
                  <a:pt x="0" y="2241144"/>
                </a:moveTo>
                <a:lnTo>
                  <a:pt x="16664789" y="2241144"/>
                </a:lnTo>
                <a:lnTo>
                  <a:pt x="16664789" y="0"/>
                </a:lnTo>
                <a:lnTo>
                  <a:pt x="0" y="0"/>
                </a:lnTo>
                <a:lnTo>
                  <a:pt x="0" y="2241144"/>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true" rot="0">
            <a:off x="1712635" y="-484291"/>
            <a:ext cx="16664789" cy="2241144"/>
          </a:xfrm>
          <a:custGeom>
            <a:avLst/>
            <a:gdLst/>
            <a:ahLst/>
            <a:cxnLst/>
            <a:rect r="r" b="b" t="t" l="l"/>
            <a:pathLst>
              <a:path h="2241144" w="16664789">
                <a:moveTo>
                  <a:pt x="0" y="2241144"/>
                </a:moveTo>
                <a:lnTo>
                  <a:pt x="16664789" y="2241144"/>
                </a:lnTo>
                <a:lnTo>
                  <a:pt x="16664789" y="0"/>
                </a:lnTo>
                <a:lnTo>
                  <a:pt x="0" y="0"/>
                </a:lnTo>
                <a:lnTo>
                  <a:pt x="0" y="2241144"/>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5" id="5"/>
          <p:cNvSpPr/>
          <p:nvPr/>
        </p:nvSpPr>
        <p:spPr>
          <a:xfrm flipH="false" flipV="false" rot="0">
            <a:off x="423745" y="909372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408323" y="9270472"/>
            <a:ext cx="14261444" cy="450883"/>
          </a:xfrm>
          <a:prstGeom prst="rect">
            <a:avLst/>
          </a:prstGeom>
        </p:spPr>
        <p:txBody>
          <a:bodyPr anchor="t" rtlCol="false" tIns="0" lIns="0" bIns="0" rIns="0">
            <a:spAutoFit/>
          </a:bodyPr>
          <a:lstStyle/>
          <a:p>
            <a:pPr algn="l">
              <a:lnSpc>
                <a:spcPts val="3577"/>
              </a:lnSpc>
            </a:pPr>
            <a:r>
              <a:rPr lang="en-US" sz="3252" u="sng">
                <a:solidFill>
                  <a:srgbClr val="FFFFFF"/>
                </a:solidFill>
                <a:latin typeface="More Sugar"/>
                <a:ea typeface="More Sugar"/>
                <a:cs typeface="More Sugar"/>
                <a:sym typeface="More Sugar"/>
                <a:hlinkClick r:id="rId7" tooltip="https://app.schoolinks.com/course-catalog/katy-isd/overview"/>
              </a:rPr>
              <a:t>COURSE CATALOG</a:t>
            </a:r>
          </a:p>
        </p:txBody>
      </p:sp>
      <p:sp>
        <p:nvSpPr>
          <p:cNvPr name="Freeform 7" id="7"/>
          <p:cNvSpPr/>
          <p:nvPr/>
        </p:nvSpPr>
        <p:spPr>
          <a:xfrm flipH="false" flipV="false" rot="0">
            <a:off x="5390207" y="9025187"/>
            <a:ext cx="2679525" cy="1261813"/>
          </a:xfrm>
          <a:custGeom>
            <a:avLst/>
            <a:gdLst/>
            <a:ahLst/>
            <a:cxnLst/>
            <a:rect r="r" b="b" t="t" l="l"/>
            <a:pathLst>
              <a:path h="1261813" w="2679525">
                <a:moveTo>
                  <a:pt x="0" y="0"/>
                </a:moveTo>
                <a:lnTo>
                  <a:pt x="2679524" y="0"/>
                </a:lnTo>
                <a:lnTo>
                  <a:pt x="2679524" y="1261813"/>
                </a:lnTo>
                <a:lnTo>
                  <a:pt x="0" y="126181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6237546" y="9025187"/>
            <a:ext cx="1242338" cy="1242338"/>
          </a:xfrm>
          <a:custGeom>
            <a:avLst/>
            <a:gdLst/>
            <a:ahLst/>
            <a:cxnLst/>
            <a:rect r="r" b="b" t="t" l="l"/>
            <a:pathLst>
              <a:path h="1242338" w="1242338">
                <a:moveTo>
                  <a:pt x="0" y="0"/>
                </a:moveTo>
                <a:lnTo>
                  <a:pt x="1242339" y="0"/>
                </a:lnTo>
                <a:lnTo>
                  <a:pt x="1242339" y="1242339"/>
                </a:lnTo>
                <a:lnTo>
                  <a:pt x="0" y="1242339"/>
                </a:lnTo>
                <a:lnTo>
                  <a:pt x="0" y="0"/>
                </a:lnTo>
                <a:close/>
              </a:path>
            </a:pathLst>
          </a:custGeom>
          <a:blipFill>
            <a:blip r:embed="rId10"/>
            <a:stretch>
              <a:fillRect l="-4696" t="0" r="-4696" b="0"/>
            </a:stretch>
          </a:blipFill>
        </p:spPr>
      </p:sp>
      <p:sp>
        <p:nvSpPr>
          <p:cNvPr name="Freeform 9" id="9"/>
          <p:cNvSpPr/>
          <p:nvPr/>
        </p:nvSpPr>
        <p:spPr>
          <a:xfrm flipH="false" flipV="false" rot="0">
            <a:off x="3817250" y="2422944"/>
            <a:ext cx="11301259" cy="6088553"/>
          </a:xfrm>
          <a:custGeom>
            <a:avLst/>
            <a:gdLst/>
            <a:ahLst/>
            <a:cxnLst/>
            <a:rect r="r" b="b" t="t" l="l"/>
            <a:pathLst>
              <a:path h="6088553" w="11301259">
                <a:moveTo>
                  <a:pt x="0" y="0"/>
                </a:moveTo>
                <a:lnTo>
                  <a:pt x="11301259" y="0"/>
                </a:lnTo>
                <a:lnTo>
                  <a:pt x="11301259" y="6088553"/>
                </a:lnTo>
                <a:lnTo>
                  <a:pt x="0" y="6088553"/>
                </a:lnTo>
                <a:lnTo>
                  <a:pt x="0" y="0"/>
                </a:lnTo>
                <a:close/>
              </a:path>
            </a:pathLst>
          </a:custGeom>
          <a:blipFill>
            <a:blip r:embed="rId11"/>
            <a:stretch>
              <a:fillRect l="0" t="0" r="0" b="0"/>
            </a:stretch>
          </a:blipFill>
        </p:spPr>
      </p:sp>
      <p:sp>
        <p:nvSpPr>
          <p:cNvPr name="TextBox 10" id="10"/>
          <p:cNvSpPr txBox="true"/>
          <p:nvPr/>
        </p:nvSpPr>
        <p:spPr>
          <a:xfrm rot="0">
            <a:off x="2548119" y="513253"/>
            <a:ext cx="13615794" cy="1107094"/>
          </a:xfrm>
          <a:prstGeom prst="rect">
            <a:avLst/>
          </a:prstGeom>
        </p:spPr>
        <p:txBody>
          <a:bodyPr anchor="t" rtlCol="false" tIns="0" lIns="0" bIns="0" rIns="0">
            <a:spAutoFit/>
          </a:bodyPr>
          <a:lstStyle/>
          <a:p>
            <a:pPr algn="ctr">
              <a:lnSpc>
                <a:spcPts val="2915"/>
              </a:lnSpc>
            </a:pPr>
            <a:r>
              <a:rPr lang="en-US" sz="3069">
                <a:solidFill>
                  <a:srgbClr val="000000"/>
                </a:solidFill>
                <a:latin typeface="More Sugar"/>
                <a:ea typeface="More Sugar"/>
                <a:cs typeface="More Sugar"/>
                <a:sym typeface="More Sugar"/>
              </a:rPr>
              <a:t>USE THE COURSE CATALOG IN SCHOOLINKS. THE COURSE CATALOG EXPLAINS WHAT EACH ENDORSEMENT AND PATHWAY IS ALONG WITH COURSES THAT FULFILL THAT CHOSEN AREA.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3708060" y="7762548"/>
            <a:ext cx="7315200" cy="1715747"/>
          </a:xfrm>
          <a:custGeom>
            <a:avLst/>
            <a:gdLst/>
            <a:ahLst/>
            <a:cxnLst/>
            <a:rect r="r" b="b" t="t" l="l"/>
            <a:pathLst>
              <a:path h="1715747" w="7315200">
                <a:moveTo>
                  <a:pt x="7315200" y="0"/>
                </a:moveTo>
                <a:lnTo>
                  <a:pt x="0" y="0"/>
                </a:lnTo>
                <a:lnTo>
                  <a:pt x="0" y="1715747"/>
                </a:lnTo>
                <a:lnTo>
                  <a:pt x="7315200" y="1715747"/>
                </a:lnTo>
                <a:lnTo>
                  <a:pt x="731520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494987" y="7762548"/>
            <a:ext cx="7315200" cy="1715747"/>
          </a:xfrm>
          <a:custGeom>
            <a:avLst/>
            <a:gdLst/>
            <a:ahLst/>
            <a:cxnLst/>
            <a:rect r="r" b="b" t="t" l="l"/>
            <a:pathLst>
              <a:path h="1715747" w="7315200">
                <a:moveTo>
                  <a:pt x="7315200" y="0"/>
                </a:moveTo>
                <a:lnTo>
                  <a:pt x="0" y="0"/>
                </a:lnTo>
                <a:lnTo>
                  <a:pt x="0" y="1715747"/>
                </a:lnTo>
                <a:lnTo>
                  <a:pt x="7315200" y="1715747"/>
                </a:lnTo>
                <a:lnTo>
                  <a:pt x="731520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300831"/>
            <a:ext cx="739832" cy="2452497"/>
          </a:xfrm>
          <a:prstGeom prst="rect">
            <a:avLst/>
          </a:prstGeom>
        </p:spPr>
        <p:txBody>
          <a:bodyPr anchor="t" rtlCol="false" tIns="0" lIns="0" bIns="0" rIns="0">
            <a:spAutoFit/>
          </a:bodyPr>
          <a:lstStyle/>
          <a:p>
            <a:pPr algn="l">
              <a:lnSpc>
                <a:spcPts val="19007"/>
              </a:lnSpc>
            </a:pPr>
            <a:r>
              <a:rPr lang="en-US" sz="17279">
                <a:solidFill>
                  <a:srgbClr val="FFFFFF"/>
                </a:solidFill>
                <a:latin typeface="More Sugar"/>
                <a:ea typeface="More Sugar"/>
                <a:cs typeface="More Sugar"/>
                <a:sym typeface="More Sugar"/>
              </a:rPr>
              <a:t>1</a:t>
            </a:r>
          </a:p>
        </p:txBody>
      </p:sp>
      <p:sp>
        <p:nvSpPr>
          <p:cNvPr name="TextBox 6" id="6"/>
          <p:cNvSpPr txBox="true"/>
          <p:nvPr/>
        </p:nvSpPr>
        <p:spPr>
          <a:xfrm rot="0">
            <a:off x="12314369" y="1173763"/>
            <a:ext cx="1357568" cy="2608959"/>
          </a:xfrm>
          <a:prstGeom prst="rect">
            <a:avLst/>
          </a:prstGeom>
        </p:spPr>
        <p:txBody>
          <a:bodyPr anchor="t" rtlCol="false" tIns="0" lIns="0" bIns="0" rIns="0">
            <a:spAutoFit/>
          </a:bodyPr>
          <a:lstStyle/>
          <a:p>
            <a:pPr algn="l">
              <a:lnSpc>
                <a:spcPts val="20214"/>
              </a:lnSpc>
            </a:pPr>
            <a:r>
              <a:rPr lang="en-US" sz="18376">
                <a:solidFill>
                  <a:srgbClr val="FFFFFF"/>
                </a:solidFill>
                <a:latin typeface="More Sugar"/>
                <a:ea typeface="More Sugar"/>
                <a:cs typeface="More Sugar"/>
                <a:sym typeface="More Sugar"/>
              </a:rPr>
              <a:t>3</a:t>
            </a:r>
          </a:p>
        </p:txBody>
      </p:sp>
      <p:sp>
        <p:nvSpPr>
          <p:cNvPr name="TextBox 7" id="7"/>
          <p:cNvSpPr txBox="true"/>
          <p:nvPr/>
        </p:nvSpPr>
        <p:spPr>
          <a:xfrm rot="0">
            <a:off x="2091017" y="5281863"/>
            <a:ext cx="6950627" cy="1385027"/>
          </a:xfrm>
          <a:prstGeom prst="rect">
            <a:avLst/>
          </a:prstGeom>
        </p:spPr>
        <p:txBody>
          <a:bodyPr anchor="t" rtlCol="false" tIns="0" lIns="0" bIns="0" rIns="0">
            <a:spAutoFit/>
          </a:bodyPr>
          <a:lstStyle/>
          <a:p>
            <a:pPr algn="l">
              <a:lnSpc>
                <a:spcPts val="3697"/>
              </a:lnSpc>
            </a:pPr>
            <a:r>
              <a:rPr lang="en-US" sz="2981" spc="-89">
                <a:solidFill>
                  <a:srgbClr val="FFFFFF"/>
                </a:solidFill>
                <a:latin typeface="More Sugar"/>
                <a:ea typeface="More Sugar"/>
                <a:cs typeface="More Sugar"/>
                <a:sym typeface="More Sugar"/>
              </a:rPr>
              <a:t>COUNSELORS WILL MEET WITH STUDENTS TO REVIEW SELECTIONS &amp; ANSWER QUESTIONS</a:t>
            </a:r>
          </a:p>
        </p:txBody>
      </p:sp>
      <p:sp>
        <p:nvSpPr>
          <p:cNvPr name="TextBox 8" id="8"/>
          <p:cNvSpPr txBox="true"/>
          <p:nvPr/>
        </p:nvSpPr>
        <p:spPr>
          <a:xfrm rot="0">
            <a:off x="560932" y="4928484"/>
            <a:ext cx="1368159" cy="2608959"/>
          </a:xfrm>
          <a:prstGeom prst="rect">
            <a:avLst/>
          </a:prstGeom>
        </p:spPr>
        <p:txBody>
          <a:bodyPr anchor="t" rtlCol="false" tIns="0" lIns="0" bIns="0" rIns="0">
            <a:spAutoFit/>
          </a:bodyPr>
          <a:lstStyle/>
          <a:p>
            <a:pPr algn="l">
              <a:lnSpc>
                <a:spcPts val="20214"/>
              </a:lnSpc>
            </a:pPr>
            <a:r>
              <a:rPr lang="en-US" sz="18376">
                <a:solidFill>
                  <a:srgbClr val="FFFFFF"/>
                </a:solidFill>
                <a:latin typeface="More Sugar"/>
                <a:ea typeface="More Sugar"/>
                <a:cs typeface="More Sugar"/>
                <a:sym typeface="More Sugar"/>
              </a:rPr>
              <a:t>2</a:t>
            </a:r>
          </a:p>
        </p:txBody>
      </p:sp>
      <p:sp>
        <p:nvSpPr>
          <p:cNvPr name="TextBox 9" id="9"/>
          <p:cNvSpPr txBox="true"/>
          <p:nvPr/>
        </p:nvSpPr>
        <p:spPr>
          <a:xfrm rot="0">
            <a:off x="1877860" y="1773388"/>
            <a:ext cx="7091231" cy="918302"/>
          </a:xfrm>
          <a:prstGeom prst="rect">
            <a:avLst/>
          </a:prstGeom>
        </p:spPr>
        <p:txBody>
          <a:bodyPr anchor="t" rtlCol="false" tIns="0" lIns="0" bIns="0" rIns="0">
            <a:spAutoFit/>
          </a:bodyPr>
          <a:lstStyle/>
          <a:p>
            <a:pPr algn="l">
              <a:lnSpc>
                <a:spcPts val="3697"/>
              </a:lnSpc>
            </a:pPr>
            <a:r>
              <a:rPr lang="en-US" sz="2981" spc="-89">
                <a:solidFill>
                  <a:srgbClr val="FFFFFF"/>
                </a:solidFill>
                <a:latin typeface="More Sugar"/>
                <a:ea typeface="More Sugar"/>
                <a:cs typeface="More Sugar"/>
                <a:sym typeface="More Sugar"/>
              </a:rPr>
              <a:t>COURSE PLANNER IS OPEN FOR YOU TO SELECT COURSES ON SCHOOLINKS .</a:t>
            </a:r>
          </a:p>
        </p:txBody>
      </p:sp>
      <p:sp>
        <p:nvSpPr>
          <p:cNvPr name="TextBox 10" id="10"/>
          <p:cNvSpPr txBox="true"/>
          <p:nvPr/>
        </p:nvSpPr>
        <p:spPr>
          <a:xfrm rot="0">
            <a:off x="13671936" y="1028700"/>
            <a:ext cx="4235826" cy="2785202"/>
          </a:xfrm>
          <a:prstGeom prst="rect">
            <a:avLst/>
          </a:prstGeom>
        </p:spPr>
        <p:txBody>
          <a:bodyPr anchor="t" rtlCol="false" tIns="0" lIns="0" bIns="0" rIns="0">
            <a:spAutoFit/>
          </a:bodyPr>
          <a:lstStyle/>
          <a:p>
            <a:pPr algn="ctr">
              <a:lnSpc>
                <a:spcPts val="3697"/>
              </a:lnSpc>
            </a:pPr>
            <a:r>
              <a:rPr lang="en-US" sz="2981" spc="-89">
                <a:solidFill>
                  <a:srgbClr val="FFFFFF"/>
                </a:solidFill>
                <a:latin typeface="More Sugar"/>
                <a:ea typeface="More Sugar"/>
                <a:cs typeface="More Sugar"/>
                <a:sym typeface="More Sugar"/>
              </a:rPr>
              <a:t>LIST ALTERNATE CHOICES IN THE ORDER OF PREFERENCE BECAUSE ELECTIVE CLASSES ARE NOT GUARANTEED.</a:t>
            </a:r>
          </a:p>
        </p:txBody>
      </p:sp>
      <p:sp>
        <p:nvSpPr>
          <p:cNvPr name="Freeform 11" id="11"/>
          <p:cNvSpPr/>
          <p:nvPr/>
        </p:nvSpPr>
        <p:spPr>
          <a:xfrm flipH="false" flipV="false" rot="0">
            <a:off x="8333669" y="414309"/>
            <a:ext cx="3312394" cy="4845258"/>
          </a:xfrm>
          <a:custGeom>
            <a:avLst/>
            <a:gdLst/>
            <a:ahLst/>
            <a:cxnLst/>
            <a:rect r="r" b="b" t="t" l="l"/>
            <a:pathLst>
              <a:path h="4845258" w="3312394">
                <a:moveTo>
                  <a:pt x="0" y="0"/>
                </a:moveTo>
                <a:lnTo>
                  <a:pt x="3312394" y="0"/>
                </a:lnTo>
                <a:lnTo>
                  <a:pt x="3312394" y="4845258"/>
                </a:lnTo>
                <a:lnTo>
                  <a:pt x="0" y="48452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5124888" y="8250369"/>
            <a:ext cx="8207888" cy="882852"/>
          </a:xfrm>
          <a:prstGeom prst="rect">
            <a:avLst/>
          </a:prstGeom>
        </p:spPr>
        <p:txBody>
          <a:bodyPr anchor="t" rtlCol="false" tIns="0" lIns="0" bIns="0" rIns="0">
            <a:spAutoFit/>
          </a:bodyPr>
          <a:lstStyle/>
          <a:p>
            <a:pPr algn="ctr">
              <a:lnSpc>
                <a:spcPts val="6813"/>
              </a:lnSpc>
            </a:pPr>
            <a:r>
              <a:rPr lang="en-US" sz="6193">
                <a:solidFill>
                  <a:srgbClr val="000000"/>
                </a:solidFill>
                <a:latin typeface="More Sugar"/>
                <a:ea typeface="More Sugar"/>
                <a:cs typeface="More Sugar"/>
                <a:sym typeface="More Sugar"/>
              </a:rPr>
              <a:t>TIMELINE</a:t>
            </a:r>
          </a:p>
        </p:txBody>
      </p:sp>
      <p:sp>
        <p:nvSpPr>
          <p:cNvPr name="Freeform 13" id="13"/>
          <p:cNvSpPr/>
          <p:nvPr/>
        </p:nvSpPr>
        <p:spPr>
          <a:xfrm flipH="true" flipV="true" rot="-9806820">
            <a:off x="11165040" y="2095643"/>
            <a:ext cx="1076276" cy="839495"/>
          </a:xfrm>
          <a:custGeom>
            <a:avLst/>
            <a:gdLst/>
            <a:ahLst/>
            <a:cxnLst/>
            <a:rect r="r" b="b" t="t" l="l"/>
            <a:pathLst>
              <a:path h="839495" w="1076276">
                <a:moveTo>
                  <a:pt x="1076276" y="839495"/>
                </a:moveTo>
                <a:lnTo>
                  <a:pt x="0" y="839495"/>
                </a:lnTo>
                <a:lnTo>
                  <a:pt x="0" y="0"/>
                </a:lnTo>
                <a:lnTo>
                  <a:pt x="1076276" y="0"/>
                </a:lnTo>
                <a:lnTo>
                  <a:pt x="1076276" y="839495"/>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9806820">
            <a:off x="7795531" y="793591"/>
            <a:ext cx="1076276" cy="839495"/>
          </a:xfrm>
          <a:custGeom>
            <a:avLst/>
            <a:gdLst/>
            <a:ahLst/>
            <a:cxnLst/>
            <a:rect r="r" b="b" t="t" l="l"/>
            <a:pathLst>
              <a:path h="839495" w="1076276">
                <a:moveTo>
                  <a:pt x="0" y="0"/>
                </a:moveTo>
                <a:lnTo>
                  <a:pt x="1076275" y="0"/>
                </a:lnTo>
                <a:lnTo>
                  <a:pt x="1076275" y="839495"/>
                </a:lnTo>
                <a:lnTo>
                  <a:pt x="0" y="8394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8885401">
            <a:off x="7517127" y="4160836"/>
            <a:ext cx="981411" cy="364349"/>
          </a:xfrm>
          <a:custGeom>
            <a:avLst/>
            <a:gdLst/>
            <a:ahLst/>
            <a:cxnLst/>
            <a:rect r="r" b="b" t="t" l="l"/>
            <a:pathLst>
              <a:path h="364349" w="981411">
                <a:moveTo>
                  <a:pt x="0" y="0"/>
                </a:moveTo>
                <a:lnTo>
                  <a:pt x="981410" y="0"/>
                </a:lnTo>
                <a:lnTo>
                  <a:pt x="981410" y="364348"/>
                </a:lnTo>
                <a:lnTo>
                  <a:pt x="0" y="36434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5339148">
            <a:off x="10844497" y="4084874"/>
            <a:ext cx="1076276" cy="839495"/>
          </a:xfrm>
          <a:custGeom>
            <a:avLst/>
            <a:gdLst/>
            <a:ahLst/>
            <a:cxnLst/>
            <a:rect r="r" b="b" t="t" l="l"/>
            <a:pathLst>
              <a:path h="839495" w="1076276">
                <a:moveTo>
                  <a:pt x="0" y="0"/>
                </a:moveTo>
                <a:lnTo>
                  <a:pt x="1076276" y="0"/>
                </a:lnTo>
                <a:lnTo>
                  <a:pt x="1076276" y="839495"/>
                </a:lnTo>
                <a:lnTo>
                  <a:pt x="0" y="8394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11975208" y="4267764"/>
            <a:ext cx="1357568" cy="2608959"/>
          </a:xfrm>
          <a:prstGeom prst="rect">
            <a:avLst/>
          </a:prstGeom>
        </p:spPr>
        <p:txBody>
          <a:bodyPr anchor="t" rtlCol="false" tIns="0" lIns="0" bIns="0" rIns="0">
            <a:spAutoFit/>
          </a:bodyPr>
          <a:lstStyle/>
          <a:p>
            <a:pPr algn="l">
              <a:lnSpc>
                <a:spcPts val="20214"/>
              </a:lnSpc>
            </a:pPr>
            <a:r>
              <a:rPr lang="en-US" sz="18376">
                <a:solidFill>
                  <a:srgbClr val="FFFFFF"/>
                </a:solidFill>
                <a:latin typeface="More Sugar"/>
                <a:ea typeface="More Sugar"/>
                <a:cs typeface="More Sugar"/>
                <a:sym typeface="More Sugar"/>
              </a:rPr>
              <a:t>4</a:t>
            </a:r>
          </a:p>
        </p:txBody>
      </p:sp>
      <p:sp>
        <p:nvSpPr>
          <p:cNvPr name="TextBox 18" id="18"/>
          <p:cNvSpPr txBox="true"/>
          <p:nvPr/>
        </p:nvSpPr>
        <p:spPr>
          <a:xfrm rot="0">
            <a:off x="13193604" y="4944568"/>
            <a:ext cx="4914610" cy="3718652"/>
          </a:xfrm>
          <a:prstGeom prst="rect">
            <a:avLst/>
          </a:prstGeom>
        </p:spPr>
        <p:txBody>
          <a:bodyPr anchor="t" rtlCol="false" tIns="0" lIns="0" bIns="0" rIns="0">
            <a:spAutoFit/>
          </a:bodyPr>
          <a:lstStyle/>
          <a:p>
            <a:pPr algn="ctr">
              <a:lnSpc>
                <a:spcPts val="3697"/>
              </a:lnSpc>
            </a:pPr>
            <a:r>
              <a:rPr lang="en-US" sz="2981" spc="-89">
                <a:solidFill>
                  <a:srgbClr val="FFFFFF"/>
                </a:solidFill>
                <a:latin typeface="More Sugar"/>
                <a:ea typeface="More Sugar"/>
                <a:cs typeface="More Sugar"/>
                <a:sym typeface="More Sugar"/>
              </a:rPr>
              <a:t>COUNSELORS WILL COMMUNICATE COURSE VERIFICATION TIMELINE. REMEBER THIS IS THE LAST OPPORTUNITY TO MAKE CHANGES TO YOUR CLASSES.</a:t>
            </a:r>
          </a:p>
          <a:p>
            <a:pPr algn="ctr">
              <a:lnSpc>
                <a:spcPts val="3697"/>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1846999" y="122935"/>
            <a:ext cx="14950799" cy="2010640"/>
          </a:xfrm>
          <a:custGeom>
            <a:avLst/>
            <a:gdLst/>
            <a:ahLst/>
            <a:cxnLst/>
            <a:rect r="r" b="b" t="t" l="l"/>
            <a:pathLst>
              <a:path h="2010640" w="14950799">
                <a:moveTo>
                  <a:pt x="0" y="2010640"/>
                </a:moveTo>
                <a:lnTo>
                  <a:pt x="14950799" y="2010640"/>
                </a:lnTo>
                <a:lnTo>
                  <a:pt x="14950799" y="0"/>
                </a:lnTo>
                <a:lnTo>
                  <a:pt x="0" y="0"/>
                </a:lnTo>
                <a:lnTo>
                  <a:pt x="0" y="2010640"/>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false" rot="0">
            <a:off x="7231383" y="7406017"/>
            <a:ext cx="4925478" cy="250752"/>
          </a:xfrm>
          <a:custGeom>
            <a:avLst/>
            <a:gdLst/>
            <a:ahLst/>
            <a:cxnLst/>
            <a:rect r="r" b="b" t="t" l="l"/>
            <a:pathLst>
              <a:path h="250752" w="4925478">
                <a:moveTo>
                  <a:pt x="0" y="0"/>
                </a:moveTo>
                <a:lnTo>
                  <a:pt x="4925478" y="0"/>
                </a:lnTo>
                <a:lnTo>
                  <a:pt x="4925478" y="250752"/>
                </a:lnTo>
                <a:lnTo>
                  <a:pt x="0" y="2507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3932613"/>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28700" y="6902173"/>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028700" y="7810777"/>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028700" y="8830522"/>
            <a:ext cx="683935" cy="629220"/>
          </a:xfrm>
          <a:custGeom>
            <a:avLst/>
            <a:gdLst/>
            <a:ahLst/>
            <a:cxnLst/>
            <a:rect r="r" b="b" t="t" l="l"/>
            <a:pathLst>
              <a:path h="629220" w="683935">
                <a:moveTo>
                  <a:pt x="0" y="0"/>
                </a:moveTo>
                <a:lnTo>
                  <a:pt x="683935" y="0"/>
                </a:lnTo>
                <a:lnTo>
                  <a:pt x="683935" y="629219"/>
                </a:lnTo>
                <a:lnTo>
                  <a:pt x="0" y="6292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028700" y="5996728"/>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28700" y="4955477"/>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9578657" y="3058598"/>
            <a:ext cx="1107063" cy="442825"/>
          </a:xfrm>
          <a:custGeom>
            <a:avLst/>
            <a:gdLst/>
            <a:ahLst/>
            <a:cxnLst/>
            <a:rect r="r" b="b" t="t" l="l"/>
            <a:pathLst>
              <a:path h="442825" w="1107063">
                <a:moveTo>
                  <a:pt x="0" y="0"/>
                </a:moveTo>
                <a:lnTo>
                  <a:pt x="1107063" y="0"/>
                </a:lnTo>
                <a:lnTo>
                  <a:pt x="1107063" y="442825"/>
                </a:lnTo>
                <a:lnTo>
                  <a:pt x="0" y="4428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4067646" y="379417"/>
            <a:ext cx="11348638" cy="1579892"/>
          </a:xfrm>
          <a:prstGeom prst="rect">
            <a:avLst/>
          </a:prstGeom>
        </p:spPr>
        <p:txBody>
          <a:bodyPr anchor="t" rtlCol="false" tIns="0" lIns="0" bIns="0" rIns="0">
            <a:spAutoFit/>
          </a:bodyPr>
          <a:lstStyle/>
          <a:p>
            <a:pPr algn="ctr">
              <a:lnSpc>
                <a:spcPts val="6050"/>
              </a:lnSpc>
            </a:pPr>
            <a:r>
              <a:rPr lang="en-US" sz="6369">
                <a:solidFill>
                  <a:srgbClr val="000000"/>
                </a:solidFill>
                <a:latin typeface="More Sugar"/>
                <a:ea typeface="More Sugar"/>
                <a:cs typeface="More Sugar"/>
                <a:sym typeface="More Sugar"/>
              </a:rPr>
              <a:t>KATY ISD SCHEDULE CHANGE POLICY</a:t>
            </a:r>
          </a:p>
        </p:txBody>
      </p:sp>
      <p:sp>
        <p:nvSpPr>
          <p:cNvPr name="TextBox 13" id="13"/>
          <p:cNvSpPr txBox="true"/>
          <p:nvPr/>
        </p:nvSpPr>
        <p:spPr>
          <a:xfrm rot="0">
            <a:off x="1945113" y="4039246"/>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ERROR IN SCHEDULE BY THE SCHOOL (DATA ENTRY ERROR).</a:t>
            </a:r>
          </a:p>
        </p:txBody>
      </p:sp>
      <p:sp>
        <p:nvSpPr>
          <p:cNvPr name="TextBox 14" id="14"/>
          <p:cNvSpPr txBox="true"/>
          <p:nvPr/>
        </p:nvSpPr>
        <p:spPr>
          <a:xfrm rot="0">
            <a:off x="1945113" y="5062110"/>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STUDENT HAS NOT MET COURSE PREREQUISITES.</a:t>
            </a:r>
          </a:p>
        </p:txBody>
      </p:sp>
      <p:sp>
        <p:nvSpPr>
          <p:cNvPr name="TextBox 15" id="15"/>
          <p:cNvSpPr txBox="true"/>
          <p:nvPr/>
        </p:nvSpPr>
        <p:spPr>
          <a:xfrm rot="0">
            <a:off x="1945113" y="6103361"/>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STUDENT HAS ALREADY EARNED CREDIT FOR THE COURSE</a:t>
            </a:r>
          </a:p>
        </p:txBody>
      </p:sp>
      <p:sp>
        <p:nvSpPr>
          <p:cNvPr name="TextBox 16" id="16"/>
          <p:cNvSpPr txBox="true"/>
          <p:nvPr/>
        </p:nvSpPr>
        <p:spPr>
          <a:xfrm rot="0">
            <a:off x="1945113" y="7008806"/>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CHANGE IN PROGRAM (ATHLETICS, FINE ARTS, ETC).</a:t>
            </a:r>
          </a:p>
        </p:txBody>
      </p:sp>
      <p:sp>
        <p:nvSpPr>
          <p:cNvPr name="TextBox 17" id="17"/>
          <p:cNvSpPr txBox="true"/>
          <p:nvPr/>
        </p:nvSpPr>
        <p:spPr>
          <a:xfrm rot="0">
            <a:off x="1945113" y="7844336"/>
            <a:ext cx="14261444" cy="718218"/>
          </a:xfrm>
          <a:prstGeom prst="rect">
            <a:avLst/>
          </a:prstGeom>
        </p:spPr>
        <p:txBody>
          <a:bodyPr anchor="t" rtlCol="false" tIns="0" lIns="0" bIns="0" rIns="0">
            <a:spAutoFit/>
          </a:bodyPr>
          <a:lstStyle/>
          <a:p>
            <a:pPr algn="l">
              <a:lnSpc>
                <a:spcPts val="2807"/>
              </a:lnSpc>
            </a:pPr>
            <a:r>
              <a:rPr lang="en-US" sz="2552">
                <a:solidFill>
                  <a:srgbClr val="FFFFFF"/>
                </a:solidFill>
                <a:latin typeface="More Sugar"/>
                <a:ea typeface="More Sugar"/>
                <a:cs typeface="More Sugar"/>
                <a:sym typeface="More Sugar"/>
              </a:rPr>
              <a:t>LEVEL CHANGES AS RECOMMENDED BY THE TEACHER AND COUNSELOR, WITH PARENT AND PRINCIPAL APPROVAL.</a:t>
            </a:r>
          </a:p>
        </p:txBody>
      </p:sp>
      <p:sp>
        <p:nvSpPr>
          <p:cNvPr name="TextBox 18" id="18"/>
          <p:cNvSpPr txBox="true"/>
          <p:nvPr/>
        </p:nvSpPr>
        <p:spPr>
          <a:xfrm rot="0">
            <a:off x="1945113" y="8962604"/>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STUDENT DID NOT MEET STANDARD ON STAAR/EOC EXAM.</a:t>
            </a:r>
          </a:p>
        </p:txBody>
      </p:sp>
      <p:sp>
        <p:nvSpPr>
          <p:cNvPr name="TextBox 19" id="19"/>
          <p:cNvSpPr txBox="true"/>
          <p:nvPr/>
        </p:nvSpPr>
        <p:spPr>
          <a:xfrm rot="0">
            <a:off x="1518200" y="2567330"/>
            <a:ext cx="14261444" cy="898558"/>
          </a:xfrm>
          <a:prstGeom prst="rect">
            <a:avLst/>
          </a:prstGeom>
        </p:spPr>
        <p:txBody>
          <a:bodyPr anchor="t" rtlCol="false" tIns="0" lIns="0" bIns="0" rIns="0">
            <a:spAutoFit/>
          </a:bodyPr>
          <a:lstStyle/>
          <a:p>
            <a:pPr algn="ctr">
              <a:lnSpc>
                <a:spcPts val="3577"/>
              </a:lnSpc>
            </a:pPr>
            <a:r>
              <a:rPr lang="en-US" sz="3252">
                <a:solidFill>
                  <a:srgbClr val="FFFFFF"/>
                </a:solidFill>
                <a:latin typeface="More Sugar"/>
                <a:ea typeface="More Sugar"/>
                <a:cs typeface="More Sugar"/>
                <a:sym typeface="More Sugar"/>
              </a:rPr>
              <a:t>Once course verification has been completed, schedule changes for the 2025-2026 school year will be allowed only in the following cases: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42808">
            <a:off x="9702987" y="729899"/>
            <a:ext cx="7843758" cy="1839718"/>
          </a:xfrm>
          <a:custGeom>
            <a:avLst/>
            <a:gdLst/>
            <a:ahLst/>
            <a:cxnLst/>
            <a:rect r="r" b="b" t="t" l="l"/>
            <a:pathLst>
              <a:path h="1839718" w="7843758">
                <a:moveTo>
                  <a:pt x="0" y="0"/>
                </a:moveTo>
                <a:lnTo>
                  <a:pt x="7843757" y="0"/>
                </a:lnTo>
                <a:lnTo>
                  <a:pt x="7843757" y="1839718"/>
                </a:lnTo>
                <a:lnTo>
                  <a:pt x="0" y="18397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851580">
            <a:off x="6633432" y="-7162"/>
            <a:ext cx="2671011" cy="4114800"/>
          </a:xfrm>
          <a:custGeom>
            <a:avLst/>
            <a:gdLst/>
            <a:ahLst/>
            <a:cxnLst/>
            <a:rect r="r" b="b" t="t" l="l"/>
            <a:pathLst>
              <a:path h="4114800" w="2671011">
                <a:moveTo>
                  <a:pt x="0" y="0"/>
                </a:moveTo>
                <a:lnTo>
                  <a:pt x="2671010" y="0"/>
                </a:lnTo>
                <a:lnTo>
                  <a:pt x="26710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35738">
            <a:off x="9954271" y="1493646"/>
            <a:ext cx="7408931" cy="772058"/>
          </a:xfrm>
          <a:prstGeom prst="rect">
            <a:avLst/>
          </a:prstGeom>
        </p:spPr>
        <p:txBody>
          <a:bodyPr anchor="t" rtlCol="false" tIns="0" lIns="0" bIns="0" rIns="0">
            <a:spAutoFit/>
          </a:bodyPr>
          <a:lstStyle/>
          <a:p>
            <a:pPr algn="ctr">
              <a:lnSpc>
                <a:spcPts val="5576"/>
              </a:lnSpc>
            </a:pPr>
            <a:r>
              <a:rPr lang="en-US" sz="6639">
                <a:solidFill>
                  <a:srgbClr val="000000"/>
                </a:solidFill>
                <a:latin typeface="More Sugar"/>
                <a:ea typeface="More Sugar"/>
                <a:cs typeface="More Sugar"/>
                <a:sym typeface="More Sugar"/>
              </a:rPr>
              <a:t>QUESTIONS?</a:t>
            </a:r>
          </a:p>
        </p:txBody>
      </p:sp>
      <p:sp>
        <p:nvSpPr>
          <p:cNvPr name="TextBox 6" id="6"/>
          <p:cNvSpPr txBox="true"/>
          <p:nvPr/>
        </p:nvSpPr>
        <p:spPr>
          <a:xfrm rot="0">
            <a:off x="9691836" y="3652025"/>
            <a:ext cx="8122379" cy="3827364"/>
          </a:xfrm>
          <a:prstGeom prst="rect">
            <a:avLst/>
          </a:prstGeom>
        </p:spPr>
        <p:txBody>
          <a:bodyPr anchor="t" rtlCol="false" tIns="0" lIns="0" bIns="0" rIns="0">
            <a:spAutoFit/>
          </a:bodyPr>
          <a:lstStyle/>
          <a:p>
            <a:pPr algn="ctr">
              <a:lnSpc>
                <a:spcPts val="5061"/>
              </a:lnSpc>
            </a:pPr>
            <a:r>
              <a:rPr lang="en-US" sz="4081" spc="-122">
                <a:solidFill>
                  <a:srgbClr val="FFFFFF"/>
                </a:solidFill>
                <a:latin typeface="More Sugar"/>
                <a:ea typeface="More Sugar"/>
                <a:cs typeface="More Sugar"/>
                <a:sym typeface="More Sugar"/>
              </a:rPr>
              <a:t>IF YOU HAVE QUESTIONS AFTER TODAY, PLEASE ASK YOUR 8TH GRADE COUNSELOR.</a:t>
            </a:r>
          </a:p>
          <a:p>
            <a:pPr algn="ctr">
              <a:lnSpc>
                <a:spcPts val="5061"/>
              </a:lnSpc>
            </a:pPr>
            <a:r>
              <a:rPr lang="en-US" sz="4081" spc="-122">
                <a:solidFill>
                  <a:srgbClr val="FFFFFF"/>
                </a:solidFill>
                <a:latin typeface="More Sugar"/>
                <a:ea typeface="More Sugar"/>
                <a:cs typeface="More Sugar"/>
                <a:sym typeface="More Sugar"/>
              </a:rPr>
              <a:t>THEY WILL BE ABLE TO ANSWER YOUR QUESTIONS</a:t>
            </a:r>
          </a:p>
          <a:p>
            <a:pPr algn="ctr">
              <a:lnSpc>
                <a:spcPts val="5061"/>
              </a:lnSpc>
            </a:pPr>
          </a:p>
        </p:txBody>
      </p:sp>
      <p:sp>
        <p:nvSpPr>
          <p:cNvPr name="Freeform 7" id="7"/>
          <p:cNvSpPr/>
          <p:nvPr/>
        </p:nvSpPr>
        <p:spPr>
          <a:xfrm flipH="false" flipV="false" rot="-845452">
            <a:off x="4023203" y="3662389"/>
            <a:ext cx="2671011" cy="4114800"/>
          </a:xfrm>
          <a:custGeom>
            <a:avLst/>
            <a:gdLst/>
            <a:ahLst/>
            <a:cxnLst/>
            <a:rect r="r" b="b" t="t" l="l"/>
            <a:pathLst>
              <a:path h="4114800" w="2671011">
                <a:moveTo>
                  <a:pt x="0" y="0"/>
                </a:moveTo>
                <a:lnTo>
                  <a:pt x="2671010" y="0"/>
                </a:lnTo>
                <a:lnTo>
                  <a:pt x="267101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59123">
            <a:off x="868624" y="5983026"/>
            <a:ext cx="2671011" cy="4114800"/>
          </a:xfrm>
          <a:custGeom>
            <a:avLst/>
            <a:gdLst/>
            <a:ahLst/>
            <a:cxnLst/>
            <a:rect r="r" b="b" t="t" l="l"/>
            <a:pathLst>
              <a:path h="4114800" w="2671011">
                <a:moveTo>
                  <a:pt x="0" y="0"/>
                </a:moveTo>
                <a:lnTo>
                  <a:pt x="2671010" y="0"/>
                </a:lnTo>
                <a:lnTo>
                  <a:pt x="267101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990490">
            <a:off x="76167" y="-296781"/>
            <a:ext cx="2671011" cy="4114800"/>
          </a:xfrm>
          <a:custGeom>
            <a:avLst/>
            <a:gdLst/>
            <a:ahLst/>
            <a:cxnLst/>
            <a:rect r="r" b="b" t="t" l="l"/>
            <a:pathLst>
              <a:path h="4114800" w="2671011">
                <a:moveTo>
                  <a:pt x="0" y="0"/>
                </a:moveTo>
                <a:lnTo>
                  <a:pt x="2671010" y="0"/>
                </a:lnTo>
                <a:lnTo>
                  <a:pt x="267101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990490">
            <a:off x="6472253" y="5459168"/>
            <a:ext cx="1645738" cy="2535326"/>
          </a:xfrm>
          <a:custGeom>
            <a:avLst/>
            <a:gdLst/>
            <a:ahLst/>
            <a:cxnLst/>
            <a:rect r="r" b="b" t="t" l="l"/>
            <a:pathLst>
              <a:path h="2535326" w="1645738">
                <a:moveTo>
                  <a:pt x="0" y="0"/>
                </a:moveTo>
                <a:lnTo>
                  <a:pt x="1645738" y="0"/>
                </a:lnTo>
                <a:lnTo>
                  <a:pt x="1645738" y="2535326"/>
                </a:lnTo>
                <a:lnTo>
                  <a:pt x="0" y="253532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567739">
            <a:off x="4502927" y="8210272"/>
            <a:ext cx="2368218" cy="3648335"/>
          </a:xfrm>
          <a:custGeom>
            <a:avLst/>
            <a:gdLst/>
            <a:ahLst/>
            <a:cxnLst/>
            <a:rect r="r" b="b" t="t" l="l"/>
            <a:pathLst>
              <a:path h="3648335" w="2368218">
                <a:moveTo>
                  <a:pt x="0" y="0"/>
                </a:moveTo>
                <a:lnTo>
                  <a:pt x="2368218" y="0"/>
                </a:lnTo>
                <a:lnTo>
                  <a:pt x="2368218" y="3648336"/>
                </a:lnTo>
                <a:lnTo>
                  <a:pt x="0" y="36483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567739">
            <a:off x="7614636" y="7665410"/>
            <a:ext cx="1626034" cy="2504972"/>
          </a:xfrm>
          <a:custGeom>
            <a:avLst/>
            <a:gdLst/>
            <a:ahLst/>
            <a:cxnLst/>
            <a:rect r="r" b="b" t="t" l="l"/>
            <a:pathLst>
              <a:path h="2504972" w="1626034">
                <a:moveTo>
                  <a:pt x="0" y="0"/>
                </a:moveTo>
                <a:lnTo>
                  <a:pt x="1626034" y="0"/>
                </a:lnTo>
                <a:lnTo>
                  <a:pt x="1626034" y="2504972"/>
                </a:lnTo>
                <a:lnTo>
                  <a:pt x="0" y="25049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567739">
            <a:off x="4169011" y="-571352"/>
            <a:ext cx="1626034" cy="2504972"/>
          </a:xfrm>
          <a:custGeom>
            <a:avLst/>
            <a:gdLst/>
            <a:ahLst/>
            <a:cxnLst/>
            <a:rect r="r" b="b" t="t" l="l"/>
            <a:pathLst>
              <a:path h="2504972" w="1626034">
                <a:moveTo>
                  <a:pt x="0" y="0"/>
                </a:moveTo>
                <a:lnTo>
                  <a:pt x="1626034" y="0"/>
                </a:lnTo>
                <a:lnTo>
                  <a:pt x="1626034" y="2504972"/>
                </a:lnTo>
                <a:lnTo>
                  <a:pt x="0" y="25049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1840758">
            <a:off x="1482100" y="3178938"/>
            <a:ext cx="1626034" cy="2504972"/>
          </a:xfrm>
          <a:custGeom>
            <a:avLst/>
            <a:gdLst/>
            <a:ahLst/>
            <a:cxnLst/>
            <a:rect r="r" b="b" t="t" l="l"/>
            <a:pathLst>
              <a:path h="2504972" w="1626034">
                <a:moveTo>
                  <a:pt x="0" y="0"/>
                </a:moveTo>
                <a:lnTo>
                  <a:pt x="1626035" y="0"/>
                </a:lnTo>
                <a:lnTo>
                  <a:pt x="1626035" y="2504972"/>
                </a:lnTo>
                <a:lnTo>
                  <a:pt x="0" y="25049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1840758">
            <a:off x="-523281" y="7258679"/>
            <a:ext cx="1626034" cy="2504972"/>
          </a:xfrm>
          <a:custGeom>
            <a:avLst/>
            <a:gdLst/>
            <a:ahLst/>
            <a:cxnLst/>
            <a:rect r="r" b="b" t="t" l="l"/>
            <a:pathLst>
              <a:path h="2504972" w="1626034">
                <a:moveTo>
                  <a:pt x="0" y="0"/>
                </a:moveTo>
                <a:lnTo>
                  <a:pt x="1626034" y="0"/>
                </a:lnTo>
                <a:lnTo>
                  <a:pt x="1626034" y="2504972"/>
                </a:lnTo>
                <a:lnTo>
                  <a:pt x="0" y="250497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1840758">
            <a:off x="5569042" y="1126938"/>
            <a:ext cx="1198671" cy="1846601"/>
          </a:xfrm>
          <a:custGeom>
            <a:avLst/>
            <a:gdLst/>
            <a:ahLst/>
            <a:cxnLst/>
            <a:rect r="r" b="b" t="t" l="l"/>
            <a:pathLst>
              <a:path h="1846601" w="1198671">
                <a:moveTo>
                  <a:pt x="0" y="0"/>
                </a:moveTo>
                <a:lnTo>
                  <a:pt x="1198670" y="0"/>
                </a:lnTo>
                <a:lnTo>
                  <a:pt x="1198670" y="1846600"/>
                </a:lnTo>
                <a:lnTo>
                  <a:pt x="0" y="18466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191443">
            <a:off x="3187321" y="1792546"/>
            <a:ext cx="1198671" cy="1846601"/>
          </a:xfrm>
          <a:custGeom>
            <a:avLst/>
            <a:gdLst/>
            <a:ahLst/>
            <a:cxnLst/>
            <a:rect r="r" b="b" t="t" l="l"/>
            <a:pathLst>
              <a:path h="1846601" w="1198671">
                <a:moveTo>
                  <a:pt x="0" y="0"/>
                </a:moveTo>
                <a:lnTo>
                  <a:pt x="1198671" y="0"/>
                </a:lnTo>
                <a:lnTo>
                  <a:pt x="1198671" y="1846601"/>
                </a:lnTo>
                <a:lnTo>
                  <a:pt x="0" y="184660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false" flipV="false" rot="-567739">
            <a:off x="7870956" y="3266728"/>
            <a:ext cx="1626034" cy="2504972"/>
          </a:xfrm>
          <a:custGeom>
            <a:avLst/>
            <a:gdLst/>
            <a:ahLst/>
            <a:cxnLst/>
            <a:rect r="r" b="b" t="t" l="l"/>
            <a:pathLst>
              <a:path h="2504972" w="1626034">
                <a:moveTo>
                  <a:pt x="0" y="0"/>
                </a:moveTo>
                <a:lnTo>
                  <a:pt x="1626035" y="0"/>
                </a:lnTo>
                <a:lnTo>
                  <a:pt x="1626035" y="2504972"/>
                </a:lnTo>
                <a:lnTo>
                  <a:pt x="0" y="25049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781444" y="301479"/>
            <a:ext cx="16912997" cy="2274524"/>
          </a:xfrm>
          <a:custGeom>
            <a:avLst/>
            <a:gdLst/>
            <a:ahLst/>
            <a:cxnLst/>
            <a:rect r="r" b="b" t="t" l="l"/>
            <a:pathLst>
              <a:path h="2274524" w="16912997">
                <a:moveTo>
                  <a:pt x="0" y="2274524"/>
                </a:moveTo>
                <a:lnTo>
                  <a:pt x="16912997" y="2274524"/>
                </a:lnTo>
                <a:lnTo>
                  <a:pt x="16912997" y="0"/>
                </a:lnTo>
                <a:lnTo>
                  <a:pt x="0" y="0"/>
                </a:lnTo>
                <a:lnTo>
                  <a:pt x="0" y="2274524"/>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false" rot="0">
            <a:off x="5438870" y="6074483"/>
            <a:ext cx="6516530" cy="331751"/>
          </a:xfrm>
          <a:custGeom>
            <a:avLst/>
            <a:gdLst/>
            <a:ahLst/>
            <a:cxnLst/>
            <a:rect r="r" b="b" t="t" l="l"/>
            <a:pathLst>
              <a:path h="331751" w="6516530">
                <a:moveTo>
                  <a:pt x="0" y="0"/>
                </a:moveTo>
                <a:lnTo>
                  <a:pt x="6516530" y="0"/>
                </a:lnTo>
                <a:lnTo>
                  <a:pt x="6516530" y="331751"/>
                </a:lnTo>
                <a:lnTo>
                  <a:pt x="0" y="3317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918637" y="959547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711147" y="5795280"/>
            <a:ext cx="3748209" cy="4114800"/>
          </a:xfrm>
          <a:custGeom>
            <a:avLst/>
            <a:gdLst/>
            <a:ahLst/>
            <a:cxnLst/>
            <a:rect r="r" b="b" t="t" l="l"/>
            <a:pathLst>
              <a:path h="4114800" w="3748209">
                <a:moveTo>
                  <a:pt x="0" y="0"/>
                </a:moveTo>
                <a:lnTo>
                  <a:pt x="3748209" y="0"/>
                </a:lnTo>
                <a:lnTo>
                  <a:pt x="374820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793512">
            <a:off x="-175865" y="3748473"/>
            <a:ext cx="4019803" cy="3924333"/>
          </a:xfrm>
          <a:custGeom>
            <a:avLst/>
            <a:gdLst/>
            <a:ahLst/>
            <a:cxnLst/>
            <a:rect r="r" b="b" t="t" l="l"/>
            <a:pathLst>
              <a:path h="3924333" w="4019803">
                <a:moveTo>
                  <a:pt x="0" y="0"/>
                </a:moveTo>
                <a:lnTo>
                  <a:pt x="4019803" y="0"/>
                </a:lnTo>
                <a:lnTo>
                  <a:pt x="4019803" y="3924333"/>
                </a:lnTo>
                <a:lnTo>
                  <a:pt x="0" y="392433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5400000">
            <a:off x="661907" y="4552328"/>
            <a:ext cx="4942703" cy="4114800"/>
          </a:xfrm>
          <a:custGeom>
            <a:avLst/>
            <a:gdLst/>
            <a:ahLst/>
            <a:cxnLst/>
            <a:rect r="r" b="b" t="t" l="l"/>
            <a:pathLst>
              <a:path h="4114800" w="4942703">
                <a:moveTo>
                  <a:pt x="0" y="0"/>
                </a:moveTo>
                <a:lnTo>
                  <a:pt x="4942703" y="0"/>
                </a:lnTo>
                <a:lnTo>
                  <a:pt x="494270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9122422" y="5994695"/>
            <a:ext cx="6516530" cy="331751"/>
          </a:xfrm>
          <a:custGeom>
            <a:avLst/>
            <a:gdLst/>
            <a:ahLst/>
            <a:cxnLst/>
            <a:rect r="r" b="b" t="t" l="l"/>
            <a:pathLst>
              <a:path h="331751" w="6516530">
                <a:moveTo>
                  <a:pt x="0" y="0"/>
                </a:moveTo>
                <a:lnTo>
                  <a:pt x="6516529" y="0"/>
                </a:lnTo>
                <a:lnTo>
                  <a:pt x="6516529" y="331750"/>
                </a:lnTo>
                <a:lnTo>
                  <a:pt x="0" y="3317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4984739" y="6609728"/>
            <a:ext cx="2365420" cy="1470861"/>
          </a:xfrm>
          <a:custGeom>
            <a:avLst/>
            <a:gdLst/>
            <a:ahLst/>
            <a:cxnLst/>
            <a:rect r="r" b="b" t="t" l="l"/>
            <a:pathLst>
              <a:path h="1470861" w="2365420">
                <a:moveTo>
                  <a:pt x="0" y="0"/>
                </a:moveTo>
                <a:lnTo>
                  <a:pt x="2365420" y="0"/>
                </a:lnTo>
                <a:lnTo>
                  <a:pt x="2365420" y="1470861"/>
                </a:lnTo>
                <a:lnTo>
                  <a:pt x="0" y="147086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1" id="11"/>
          <p:cNvSpPr txBox="true"/>
          <p:nvPr/>
        </p:nvSpPr>
        <p:spPr>
          <a:xfrm rot="0">
            <a:off x="4019803" y="771227"/>
            <a:ext cx="11348638" cy="1579892"/>
          </a:xfrm>
          <a:prstGeom prst="rect">
            <a:avLst/>
          </a:prstGeom>
        </p:spPr>
        <p:txBody>
          <a:bodyPr anchor="t" rtlCol="false" tIns="0" lIns="0" bIns="0" rIns="0">
            <a:spAutoFit/>
          </a:bodyPr>
          <a:lstStyle/>
          <a:p>
            <a:pPr algn="ctr">
              <a:lnSpc>
                <a:spcPts val="6050"/>
              </a:lnSpc>
            </a:pPr>
            <a:r>
              <a:rPr lang="en-US" sz="6369">
                <a:solidFill>
                  <a:srgbClr val="000000"/>
                </a:solidFill>
                <a:latin typeface="More Sugar"/>
                <a:ea typeface="More Sugar"/>
                <a:cs typeface="More Sugar"/>
                <a:sym typeface="More Sugar"/>
              </a:rPr>
              <a:t>GRADUATION REQUIREMENTS</a:t>
            </a:r>
          </a:p>
        </p:txBody>
      </p:sp>
      <p:sp>
        <p:nvSpPr>
          <p:cNvPr name="TextBox 12" id="12"/>
          <p:cNvSpPr txBox="true"/>
          <p:nvPr/>
        </p:nvSpPr>
        <p:spPr>
          <a:xfrm rot="0">
            <a:off x="5438870" y="3666664"/>
            <a:ext cx="10423226" cy="905007"/>
          </a:xfrm>
          <a:prstGeom prst="rect">
            <a:avLst/>
          </a:prstGeom>
        </p:spPr>
        <p:txBody>
          <a:bodyPr anchor="t" rtlCol="false" tIns="0" lIns="0" bIns="0" rIns="0">
            <a:spAutoFit/>
          </a:bodyPr>
          <a:lstStyle/>
          <a:p>
            <a:pPr algn="ctr">
              <a:lnSpc>
                <a:spcPts val="7040"/>
              </a:lnSpc>
              <a:spcBef>
                <a:spcPct val="0"/>
              </a:spcBef>
            </a:pPr>
            <a:r>
              <a:rPr lang="en-US" sz="6400">
                <a:solidFill>
                  <a:srgbClr val="FFFFFF"/>
                </a:solidFill>
                <a:latin typeface="More Sugar"/>
                <a:ea typeface="More Sugar"/>
                <a:cs typeface="More Sugar"/>
                <a:sym typeface="More Sugar"/>
              </a:rPr>
              <a:t>22 FOUNDATION CREDITS</a:t>
            </a:r>
          </a:p>
        </p:txBody>
      </p:sp>
      <p:sp>
        <p:nvSpPr>
          <p:cNvPr name="TextBox 13" id="13"/>
          <p:cNvSpPr txBox="true"/>
          <p:nvPr/>
        </p:nvSpPr>
        <p:spPr>
          <a:xfrm rot="0">
            <a:off x="4751931" y="5088394"/>
            <a:ext cx="12331163" cy="906300"/>
          </a:xfrm>
          <a:prstGeom prst="rect">
            <a:avLst/>
          </a:prstGeom>
        </p:spPr>
        <p:txBody>
          <a:bodyPr anchor="t" rtlCol="false" tIns="0" lIns="0" bIns="0" rIns="0">
            <a:spAutoFit/>
          </a:bodyPr>
          <a:lstStyle/>
          <a:p>
            <a:pPr algn="ctr">
              <a:lnSpc>
                <a:spcPts val="7043"/>
              </a:lnSpc>
              <a:spcBef>
                <a:spcPct val="0"/>
              </a:spcBef>
            </a:pPr>
            <a:r>
              <a:rPr lang="en-US" sz="6403">
                <a:solidFill>
                  <a:srgbClr val="FFFFFF"/>
                </a:solidFill>
                <a:latin typeface="More Sugar"/>
                <a:ea typeface="More Sugar"/>
                <a:cs typeface="More Sugar"/>
                <a:sym typeface="More Sugar"/>
              </a:rPr>
              <a:t>+ 4 ENDORSEMENT CREDITS</a:t>
            </a:r>
          </a:p>
        </p:txBody>
      </p:sp>
      <p:sp>
        <p:nvSpPr>
          <p:cNvPr name="TextBox 14" id="14"/>
          <p:cNvSpPr txBox="true"/>
          <p:nvPr/>
        </p:nvSpPr>
        <p:spPr>
          <a:xfrm rot="0">
            <a:off x="5266859" y="6920584"/>
            <a:ext cx="8854527" cy="906300"/>
          </a:xfrm>
          <a:prstGeom prst="rect">
            <a:avLst/>
          </a:prstGeom>
        </p:spPr>
        <p:txBody>
          <a:bodyPr anchor="t" rtlCol="false" tIns="0" lIns="0" bIns="0" rIns="0">
            <a:spAutoFit/>
          </a:bodyPr>
          <a:lstStyle/>
          <a:p>
            <a:pPr algn="ctr">
              <a:lnSpc>
                <a:spcPts val="7043"/>
              </a:lnSpc>
              <a:spcBef>
                <a:spcPct val="0"/>
              </a:spcBef>
            </a:pPr>
            <a:r>
              <a:rPr lang="en-US" sz="6403">
                <a:solidFill>
                  <a:srgbClr val="FFFFFF"/>
                </a:solidFill>
                <a:latin typeface="More Sugar"/>
                <a:ea typeface="More Sugar"/>
                <a:cs typeface="More Sugar"/>
                <a:sym typeface="More Sugar"/>
              </a:rPr>
              <a:t>= 26 TOTAL CREDITS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3967923" y="70334"/>
            <a:ext cx="10851635" cy="2545202"/>
          </a:xfrm>
          <a:custGeom>
            <a:avLst/>
            <a:gdLst/>
            <a:ahLst/>
            <a:cxnLst/>
            <a:rect r="r" b="b" t="t" l="l"/>
            <a:pathLst>
              <a:path h="2545202" w="10851635">
                <a:moveTo>
                  <a:pt x="10851635" y="0"/>
                </a:moveTo>
                <a:lnTo>
                  <a:pt x="0" y="0"/>
                </a:lnTo>
                <a:lnTo>
                  <a:pt x="0" y="2545202"/>
                </a:lnTo>
                <a:lnTo>
                  <a:pt x="10851635" y="2545202"/>
                </a:lnTo>
                <a:lnTo>
                  <a:pt x="108516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953418" y="1001385"/>
            <a:ext cx="9789753" cy="873460"/>
          </a:xfrm>
          <a:prstGeom prst="rect">
            <a:avLst/>
          </a:prstGeom>
        </p:spPr>
        <p:txBody>
          <a:bodyPr anchor="t" rtlCol="false" tIns="0" lIns="0" bIns="0" rIns="0">
            <a:spAutoFit/>
          </a:bodyPr>
          <a:lstStyle/>
          <a:p>
            <a:pPr algn="ctr">
              <a:lnSpc>
                <a:spcPts val="6837"/>
              </a:lnSpc>
            </a:pPr>
            <a:r>
              <a:rPr lang="en-US" sz="6215">
                <a:solidFill>
                  <a:srgbClr val="000000"/>
                </a:solidFill>
                <a:latin typeface="More Sugar"/>
                <a:ea typeface="More Sugar"/>
                <a:cs typeface="More Sugar"/>
                <a:sym typeface="More Sugar"/>
              </a:rPr>
              <a:t>THE 5 ENFORSEMENTS</a:t>
            </a:r>
          </a:p>
        </p:txBody>
      </p:sp>
      <p:sp>
        <p:nvSpPr>
          <p:cNvPr name="TextBox 5" id="5"/>
          <p:cNvSpPr txBox="true"/>
          <p:nvPr/>
        </p:nvSpPr>
        <p:spPr>
          <a:xfrm rot="0">
            <a:off x="0" y="3002515"/>
            <a:ext cx="4401236" cy="3153425"/>
          </a:xfrm>
          <a:prstGeom prst="rect">
            <a:avLst/>
          </a:prstGeom>
        </p:spPr>
        <p:txBody>
          <a:bodyPr anchor="t" rtlCol="false" tIns="0" lIns="0" bIns="0" rIns="0">
            <a:spAutoFit/>
          </a:bodyPr>
          <a:lstStyle/>
          <a:p>
            <a:pPr algn="ctr">
              <a:lnSpc>
                <a:spcPts val="5006"/>
              </a:lnSpc>
            </a:pPr>
            <a:r>
              <a:rPr lang="en-US" sz="4551">
                <a:solidFill>
                  <a:srgbClr val="FFF197"/>
                </a:solidFill>
                <a:latin typeface="More Sugar"/>
                <a:ea typeface="More Sugar"/>
                <a:cs typeface="More Sugar"/>
                <a:sym typeface="More Sugar"/>
              </a:rPr>
              <a:t>STEM</a:t>
            </a:r>
          </a:p>
          <a:p>
            <a:pPr algn="ctr">
              <a:lnSpc>
                <a:spcPts val="5006"/>
              </a:lnSpc>
            </a:pPr>
            <a:r>
              <a:rPr lang="en-US" sz="4551">
                <a:solidFill>
                  <a:srgbClr val="FFF197"/>
                </a:solidFill>
                <a:latin typeface="More Sugar"/>
                <a:ea typeface="More Sugar"/>
                <a:cs typeface="More Sugar"/>
                <a:sym typeface="More Sugar"/>
              </a:rPr>
              <a:t>(SCIENCE,</a:t>
            </a:r>
          </a:p>
          <a:p>
            <a:pPr algn="ctr">
              <a:lnSpc>
                <a:spcPts val="5006"/>
              </a:lnSpc>
            </a:pPr>
            <a:r>
              <a:rPr lang="en-US" sz="4551">
                <a:solidFill>
                  <a:srgbClr val="FFF197"/>
                </a:solidFill>
                <a:latin typeface="More Sugar"/>
                <a:ea typeface="More Sugar"/>
                <a:cs typeface="More Sugar"/>
                <a:sym typeface="More Sugar"/>
              </a:rPr>
              <a:t>TECHNOLOGY, ENGINEERING, MATH</a:t>
            </a:r>
          </a:p>
        </p:txBody>
      </p:sp>
      <p:sp>
        <p:nvSpPr>
          <p:cNvPr name="Freeform 6" id="6"/>
          <p:cNvSpPr/>
          <p:nvPr/>
        </p:nvSpPr>
        <p:spPr>
          <a:xfrm flipH="false" flipV="false" rot="8100000">
            <a:off x="2770718" y="1847593"/>
            <a:ext cx="1657364" cy="615296"/>
          </a:xfrm>
          <a:custGeom>
            <a:avLst/>
            <a:gdLst/>
            <a:ahLst/>
            <a:cxnLst/>
            <a:rect r="r" b="b" t="t" l="l"/>
            <a:pathLst>
              <a:path h="615296" w="1657364">
                <a:moveTo>
                  <a:pt x="0" y="0"/>
                </a:moveTo>
                <a:lnTo>
                  <a:pt x="1657364" y="0"/>
                </a:lnTo>
                <a:lnTo>
                  <a:pt x="1657364" y="615297"/>
                </a:lnTo>
                <a:lnTo>
                  <a:pt x="0" y="6152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2820473">
            <a:off x="13534364" y="2307887"/>
            <a:ext cx="1657364" cy="615296"/>
          </a:xfrm>
          <a:custGeom>
            <a:avLst/>
            <a:gdLst/>
            <a:ahLst/>
            <a:cxnLst/>
            <a:rect r="r" b="b" t="t" l="l"/>
            <a:pathLst>
              <a:path h="615296" w="1657364">
                <a:moveTo>
                  <a:pt x="0" y="0"/>
                </a:moveTo>
                <a:lnTo>
                  <a:pt x="1657364" y="0"/>
                </a:lnTo>
                <a:lnTo>
                  <a:pt x="1657364" y="615297"/>
                </a:lnTo>
                <a:lnTo>
                  <a:pt x="0" y="6152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541698">
            <a:off x="5218852" y="2826475"/>
            <a:ext cx="1657364" cy="615296"/>
          </a:xfrm>
          <a:custGeom>
            <a:avLst/>
            <a:gdLst/>
            <a:ahLst/>
            <a:cxnLst/>
            <a:rect r="r" b="b" t="t" l="l"/>
            <a:pathLst>
              <a:path h="615296" w="1657364">
                <a:moveTo>
                  <a:pt x="0" y="0"/>
                </a:moveTo>
                <a:lnTo>
                  <a:pt x="1657364" y="0"/>
                </a:lnTo>
                <a:lnTo>
                  <a:pt x="1657364" y="615296"/>
                </a:lnTo>
                <a:lnTo>
                  <a:pt x="0" y="6152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5400000">
            <a:off x="8456307" y="3123810"/>
            <a:ext cx="1657364" cy="615296"/>
          </a:xfrm>
          <a:custGeom>
            <a:avLst/>
            <a:gdLst/>
            <a:ahLst/>
            <a:cxnLst/>
            <a:rect r="r" b="b" t="t" l="l"/>
            <a:pathLst>
              <a:path h="615296" w="1657364">
                <a:moveTo>
                  <a:pt x="0" y="0"/>
                </a:moveTo>
                <a:lnTo>
                  <a:pt x="1657364" y="0"/>
                </a:lnTo>
                <a:lnTo>
                  <a:pt x="1657364" y="615296"/>
                </a:lnTo>
                <a:lnTo>
                  <a:pt x="0" y="6152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4678475">
            <a:off x="11482524" y="3123810"/>
            <a:ext cx="1657364" cy="615296"/>
          </a:xfrm>
          <a:custGeom>
            <a:avLst/>
            <a:gdLst/>
            <a:ahLst/>
            <a:cxnLst/>
            <a:rect r="r" b="b" t="t" l="l"/>
            <a:pathLst>
              <a:path h="615296" w="1657364">
                <a:moveTo>
                  <a:pt x="0" y="0"/>
                </a:moveTo>
                <a:lnTo>
                  <a:pt x="1657364" y="0"/>
                </a:lnTo>
                <a:lnTo>
                  <a:pt x="1657364" y="615296"/>
                </a:lnTo>
                <a:lnTo>
                  <a:pt x="0" y="6152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4877463" y="3781228"/>
            <a:ext cx="2598066" cy="2374712"/>
          </a:xfrm>
          <a:custGeom>
            <a:avLst/>
            <a:gdLst/>
            <a:ahLst/>
            <a:cxnLst/>
            <a:rect r="r" b="b" t="t" l="l"/>
            <a:pathLst>
              <a:path h="2374712" w="2598066">
                <a:moveTo>
                  <a:pt x="0" y="0"/>
                </a:moveTo>
                <a:lnTo>
                  <a:pt x="2598065" y="0"/>
                </a:lnTo>
                <a:lnTo>
                  <a:pt x="2598065" y="2374712"/>
                </a:lnTo>
                <a:lnTo>
                  <a:pt x="0" y="2374712"/>
                </a:lnTo>
                <a:lnTo>
                  <a:pt x="0" y="0"/>
                </a:lnTo>
                <a:close/>
              </a:path>
            </a:pathLst>
          </a:custGeom>
          <a:blipFill>
            <a:blip r:embed="rId7"/>
            <a:stretch>
              <a:fillRect l="0" t="0" r="0" b="-7760"/>
            </a:stretch>
          </a:blipFill>
        </p:spPr>
      </p:sp>
      <p:sp>
        <p:nvSpPr>
          <p:cNvPr name="Freeform 12" id="12"/>
          <p:cNvSpPr/>
          <p:nvPr/>
        </p:nvSpPr>
        <p:spPr>
          <a:xfrm flipH="false" flipV="false" rot="0">
            <a:off x="108365" y="1142979"/>
            <a:ext cx="2687528" cy="2024526"/>
          </a:xfrm>
          <a:custGeom>
            <a:avLst/>
            <a:gdLst/>
            <a:ahLst/>
            <a:cxnLst/>
            <a:rect r="r" b="b" t="t" l="l"/>
            <a:pathLst>
              <a:path h="2024526" w="2687528">
                <a:moveTo>
                  <a:pt x="0" y="0"/>
                </a:moveTo>
                <a:lnTo>
                  <a:pt x="2687528" y="0"/>
                </a:lnTo>
                <a:lnTo>
                  <a:pt x="2687528" y="2024525"/>
                </a:lnTo>
                <a:lnTo>
                  <a:pt x="0" y="2024525"/>
                </a:lnTo>
                <a:lnTo>
                  <a:pt x="0" y="0"/>
                </a:lnTo>
                <a:close/>
              </a:path>
            </a:pathLst>
          </a:custGeom>
          <a:blipFill>
            <a:blip r:embed="rId8"/>
            <a:stretch>
              <a:fillRect l="0" t="0" r="0" b="0"/>
            </a:stretch>
          </a:blipFill>
        </p:spPr>
      </p:sp>
      <p:sp>
        <p:nvSpPr>
          <p:cNvPr name="Freeform 13" id="13"/>
          <p:cNvSpPr/>
          <p:nvPr/>
        </p:nvSpPr>
        <p:spPr>
          <a:xfrm flipH="false" flipV="false" rot="0">
            <a:off x="7799378" y="5875606"/>
            <a:ext cx="2711314" cy="2015023"/>
          </a:xfrm>
          <a:custGeom>
            <a:avLst/>
            <a:gdLst/>
            <a:ahLst/>
            <a:cxnLst/>
            <a:rect r="r" b="b" t="t" l="l"/>
            <a:pathLst>
              <a:path h="2015023" w="2711314">
                <a:moveTo>
                  <a:pt x="0" y="0"/>
                </a:moveTo>
                <a:lnTo>
                  <a:pt x="2711314" y="0"/>
                </a:lnTo>
                <a:lnTo>
                  <a:pt x="2711314" y="2015023"/>
                </a:lnTo>
                <a:lnTo>
                  <a:pt x="0" y="2015023"/>
                </a:lnTo>
                <a:lnTo>
                  <a:pt x="0" y="0"/>
                </a:lnTo>
                <a:close/>
              </a:path>
            </a:pathLst>
          </a:custGeom>
          <a:blipFill>
            <a:blip r:embed="rId9"/>
            <a:stretch>
              <a:fillRect l="0" t="0" r="0" b="0"/>
            </a:stretch>
          </a:blipFill>
        </p:spPr>
      </p:sp>
      <p:sp>
        <p:nvSpPr>
          <p:cNvPr name="Freeform 14" id="14"/>
          <p:cNvSpPr/>
          <p:nvPr/>
        </p:nvSpPr>
        <p:spPr>
          <a:xfrm flipH="false" flipV="false" rot="0">
            <a:off x="11504196" y="3919265"/>
            <a:ext cx="2238975" cy="2448470"/>
          </a:xfrm>
          <a:custGeom>
            <a:avLst/>
            <a:gdLst/>
            <a:ahLst/>
            <a:cxnLst/>
            <a:rect r="r" b="b" t="t" l="l"/>
            <a:pathLst>
              <a:path h="2448470" w="2238975">
                <a:moveTo>
                  <a:pt x="0" y="0"/>
                </a:moveTo>
                <a:lnTo>
                  <a:pt x="2238975" y="0"/>
                </a:lnTo>
                <a:lnTo>
                  <a:pt x="2238975" y="2448470"/>
                </a:lnTo>
                <a:lnTo>
                  <a:pt x="0" y="2448470"/>
                </a:lnTo>
                <a:lnTo>
                  <a:pt x="0" y="0"/>
                </a:lnTo>
                <a:close/>
              </a:path>
            </a:pathLst>
          </a:custGeom>
          <a:blipFill>
            <a:blip r:embed="rId10"/>
            <a:stretch>
              <a:fillRect l="0" t="0" r="0" b="0"/>
            </a:stretch>
          </a:blipFill>
        </p:spPr>
      </p:sp>
      <p:sp>
        <p:nvSpPr>
          <p:cNvPr name="Freeform 15" id="15"/>
          <p:cNvSpPr/>
          <p:nvPr/>
        </p:nvSpPr>
        <p:spPr>
          <a:xfrm flipH="false" flipV="false" rot="0">
            <a:off x="15153151" y="1799614"/>
            <a:ext cx="2330914" cy="2202842"/>
          </a:xfrm>
          <a:custGeom>
            <a:avLst/>
            <a:gdLst/>
            <a:ahLst/>
            <a:cxnLst/>
            <a:rect r="r" b="b" t="t" l="l"/>
            <a:pathLst>
              <a:path h="2202842" w="2330914">
                <a:moveTo>
                  <a:pt x="0" y="0"/>
                </a:moveTo>
                <a:lnTo>
                  <a:pt x="2330915" y="0"/>
                </a:lnTo>
                <a:lnTo>
                  <a:pt x="2330915" y="2202842"/>
                </a:lnTo>
                <a:lnTo>
                  <a:pt x="0" y="2202842"/>
                </a:lnTo>
                <a:lnTo>
                  <a:pt x="0" y="0"/>
                </a:lnTo>
                <a:close/>
              </a:path>
            </a:pathLst>
          </a:custGeom>
          <a:blipFill>
            <a:blip r:embed="rId11"/>
            <a:stretch>
              <a:fillRect l="0" t="0" r="0" b="0"/>
            </a:stretch>
          </a:blipFill>
        </p:spPr>
      </p:sp>
      <p:sp>
        <p:nvSpPr>
          <p:cNvPr name="TextBox 16" id="16"/>
          <p:cNvSpPr txBox="true"/>
          <p:nvPr/>
        </p:nvSpPr>
        <p:spPr>
          <a:xfrm rot="0">
            <a:off x="4617118" y="6356296"/>
            <a:ext cx="2860832" cy="1729120"/>
          </a:xfrm>
          <a:prstGeom prst="rect">
            <a:avLst/>
          </a:prstGeom>
        </p:spPr>
        <p:txBody>
          <a:bodyPr anchor="t" rtlCol="false" tIns="0" lIns="0" bIns="0" rIns="0">
            <a:spAutoFit/>
          </a:bodyPr>
          <a:lstStyle/>
          <a:p>
            <a:pPr algn="ctr">
              <a:lnSpc>
                <a:spcPts val="4566"/>
              </a:lnSpc>
            </a:pPr>
            <a:r>
              <a:rPr lang="en-US" sz="4151">
                <a:solidFill>
                  <a:srgbClr val="C7EBF2"/>
                </a:solidFill>
                <a:latin typeface="More Sugar"/>
                <a:ea typeface="More Sugar"/>
                <a:cs typeface="More Sugar"/>
                <a:sym typeface="More Sugar"/>
              </a:rPr>
              <a:t>BUSINESS AND </a:t>
            </a:r>
          </a:p>
          <a:p>
            <a:pPr algn="ctr">
              <a:lnSpc>
                <a:spcPts val="4566"/>
              </a:lnSpc>
            </a:pPr>
            <a:r>
              <a:rPr lang="en-US" sz="4151">
                <a:solidFill>
                  <a:srgbClr val="C7EBF2"/>
                </a:solidFill>
                <a:latin typeface="More Sugar"/>
                <a:ea typeface="More Sugar"/>
                <a:cs typeface="More Sugar"/>
                <a:sym typeface="More Sugar"/>
              </a:rPr>
              <a:t>INDUSTRY</a:t>
            </a:r>
          </a:p>
        </p:txBody>
      </p:sp>
      <p:sp>
        <p:nvSpPr>
          <p:cNvPr name="TextBox 17" id="17"/>
          <p:cNvSpPr txBox="true"/>
          <p:nvPr/>
        </p:nvSpPr>
        <p:spPr>
          <a:xfrm rot="0">
            <a:off x="7799378" y="4717986"/>
            <a:ext cx="2689243" cy="1157620"/>
          </a:xfrm>
          <a:prstGeom prst="rect">
            <a:avLst/>
          </a:prstGeom>
        </p:spPr>
        <p:txBody>
          <a:bodyPr anchor="t" rtlCol="false" tIns="0" lIns="0" bIns="0" rIns="0">
            <a:spAutoFit/>
          </a:bodyPr>
          <a:lstStyle/>
          <a:p>
            <a:pPr algn="ctr">
              <a:lnSpc>
                <a:spcPts val="4566"/>
              </a:lnSpc>
            </a:pPr>
            <a:r>
              <a:rPr lang="en-US" sz="4151">
                <a:solidFill>
                  <a:srgbClr val="FFF197"/>
                </a:solidFill>
                <a:latin typeface="More Sugar"/>
                <a:ea typeface="More Sugar"/>
                <a:cs typeface="More Sugar"/>
                <a:sym typeface="More Sugar"/>
              </a:rPr>
              <a:t>PUBLIC SERVICES</a:t>
            </a:r>
          </a:p>
        </p:txBody>
      </p:sp>
      <p:sp>
        <p:nvSpPr>
          <p:cNvPr name="TextBox 18" id="18"/>
          <p:cNvSpPr txBox="true"/>
          <p:nvPr/>
        </p:nvSpPr>
        <p:spPr>
          <a:xfrm rot="0">
            <a:off x="10926155" y="6155615"/>
            <a:ext cx="3717200" cy="1729120"/>
          </a:xfrm>
          <a:prstGeom prst="rect">
            <a:avLst/>
          </a:prstGeom>
        </p:spPr>
        <p:txBody>
          <a:bodyPr anchor="t" rtlCol="false" tIns="0" lIns="0" bIns="0" rIns="0">
            <a:spAutoFit/>
          </a:bodyPr>
          <a:lstStyle/>
          <a:p>
            <a:pPr algn="ctr">
              <a:lnSpc>
                <a:spcPts val="4566"/>
              </a:lnSpc>
            </a:pPr>
            <a:r>
              <a:rPr lang="en-US" sz="4151">
                <a:solidFill>
                  <a:srgbClr val="C7EBF2"/>
                </a:solidFill>
                <a:latin typeface="More Sugar"/>
                <a:ea typeface="More Sugar"/>
                <a:cs typeface="More Sugar"/>
                <a:sym typeface="More Sugar"/>
              </a:rPr>
              <a:t>ARTS</a:t>
            </a:r>
          </a:p>
          <a:p>
            <a:pPr algn="ctr">
              <a:lnSpc>
                <a:spcPts val="4566"/>
              </a:lnSpc>
            </a:pPr>
            <a:r>
              <a:rPr lang="en-US" sz="4151">
                <a:solidFill>
                  <a:srgbClr val="C7EBF2"/>
                </a:solidFill>
                <a:latin typeface="More Sugar"/>
                <a:ea typeface="More Sugar"/>
                <a:cs typeface="More Sugar"/>
                <a:sym typeface="More Sugar"/>
              </a:rPr>
              <a:t>AND</a:t>
            </a:r>
          </a:p>
          <a:p>
            <a:pPr algn="ctr">
              <a:lnSpc>
                <a:spcPts val="4566"/>
              </a:lnSpc>
            </a:pPr>
            <a:r>
              <a:rPr lang="en-US" sz="4151">
                <a:solidFill>
                  <a:srgbClr val="C7EBF2"/>
                </a:solidFill>
                <a:latin typeface="More Sugar"/>
                <a:ea typeface="More Sugar"/>
                <a:cs typeface="More Sugar"/>
                <a:sym typeface="More Sugar"/>
              </a:rPr>
              <a:t>HUMANITIES</a:t>
            </a:r>
          </a:p>
        </p:txBody>
      </p:sp>
      <p:sp>
        <p:nvSpPr>
          <p:cNvPr name="TextBox 19" id="19"/>
          <p:cNvSpPr txBox="true"/>
          <p:nvPr/>
        </p:nvSpPr>
        <p:spPr>
          <a:xfrm rot="0">
            <a:off x="13108605" y="3776736"/>
            <a:ext cx="5238865" cy="1087207"/>
          </a:xfrm>
          <a:prstGeom prst="rect">
            <a:avLst/>
          </a:prstGeom>
        </p:spPr>
        <p:txBody>
          <a:bodyPr anchor="t" rtlCol="false" tIns="0" lIns="0" bIns="0" rIns="0">
            <a:spAutoFit/>
          </a:bodyPr>
          <a:lstStyle/>
          <a:p>
            <a:pPr algn="ctr">
              <a:lnSpc>
                <a:spcPts val="4242"/>
              </a:lnSpc>
            </a:pPr>
            <a:r>
              <a:rPr lang="en-US" sz="3856">
                <a:solidFill>
                  <a:srgbClr val="FFF197"/>
                </a:solidFill>
                <a:latin typeface="More Sugar"/>
                <a:ea typeface="More Sugar"/>
                <a:cs typeface="More Sugar"/>
                <a:sym typeface="More Sugar"/>
              </a:rPr>
              <a:t>MULTIDISCIPLINARY STUDIES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279427" y="203221"/>
            <a:ext cx="11475151" cy="1543222"/>
          </a:xfrm>
          <a:custGeom>
            <a:avLst/>
            <a:gdLst/>
            <a:ahLst/>
            <a:cxnLst/>
            <a:rect r="r" b="b" t="t" l="l"/>
            <a:pathLst>
              <a:path h="1543222" w="11475151">
                <a:moveTo>
                  <a:pt x="0" y="1543222"/>
                </a:moveTo>
                <a:lnTo>
                  <a:pt x="11475151" y="1543222"/>
                </a:lnTo>
                <a:lnTo>
                  <a:pt x="11475151" y="0"/>
                </a:lnTo>
                <a:lnTo>
                  <a:pt x="0" y="0"/>
                </a:lnTo>
                <a:lnTo>
                  <a:pt x="0" y="1543222"/>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true" rot="0">
            <a:off x="-183312" y="203221"/>
            <a:ext cx="11475151" cy="1543222"/>
          </a:xfrm>
          <a:custGeom>
            <a:avLst/>
            <a:gdLst/>
            <a:ahLst/>
            <a:cxnLst/>
            <a:rect r="r" b="b" t="t" l="l"/>
            <a:pathLst>
              <a:path h="1543222" w="11475151">
                <a:moveTo>
                  <a:pt x="0" y="1543222"/>
                </a:moveTo>
                <a:lnTo>
                  <a:pt x="11475151" y="1543222"/>
                </a:lnTo>
                <a:lnTo>
                  <a:pt x="11475151" y="0"/>
                </a:lnTo>
                <a:lnTo>
                  <a:pt x="0" y="0"/>
                </a:lnTo>
                <a:lnTo>
                  <a:pt x="0" y="1543222"/>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5" id="5"/>
          <p:cNvSpPr/>
          <p:nvPr/>
        </p:nvSpPr>
        <p:spPr>
          <a:xfrm flipH="false" flipV="false" rot="0">
            <a:off x="141210" y="2326246"/>
            <a:ext cx="709009" cy="652288"/>
          </a:xfrm>
          <a:custGeom>
            <a:avLst/>
            <a:gdLst/>
            <a:ahLst/>
            <a:cxnLst/>
            <a:rect r="r" b="b" t="t" l="l"/>
            <a:pathLst>
              <a:path h="652288" w="709009">
                <a:moveTo>
                  <a:pt x="0" y="0"/>
                </a:moveTo>
                <a:lnTo>
                  <a:pt x="709009" y="0"/>
                </a:lnTo>
                <a:lnTo>
                  <a:pt x="709009" y="652288"/>
                </a:lnTo>
                <a:lnTo>
                  <a:pt x="0" y="6522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0">
            <a:off x="14621139" y="-772101"/>
            <a:ext cx="4517246" cy="4114800"/>
          </a:xfrm>
          <a:custGeom>
            <a:avLst/>
            <a:gdLst/>
            <a:ahLst/>
            <a:cxnLst/>
            <a:rect r="r" b="b" t="t" l="l"/>
            <a:pathLst>
              <a:path h="4114800" w="4517246">
                <a:moveTo>
                  <a:pt x="4517246" y="0"/>
                </a:moveTo>
                <a:lnTo>
                  <a:pt x="0" y="0"/>
                </a:lnTo>
                <a:lnTo>
                  <a:pt x="0" y="4114800"/>
                </a:lnTo>
                <a:lnTo>
                  <a:pt x="4517246" y="4114800"/>
                </a:lnTo>
                <a:lnTo>
                  <a:pt x="4517246" y="0"/>
                </a:lnTo>
                <a:close/>
              </a:path>
            </a:pathLst>
          </a:custGeom>
          <a:blipFill>
            <a:blip r:embed="rId7">
              <a:extLst>
                <a:ext uri="{96DAC541-7B7A-43D3-8B79-37D633B846F1}">
                  <asvg:svgBlip xmlns:asvg="http://schemas.microsoft.com/office/drawing/2016/SVG/main" r:embed="rId8"/>
                </a:ext>
              </a:extLst>
            </a:blip>
            <a:stretch>
              <a:fillRect l="0" t="0" r="0" b="0"/>
            </a:stretch>
          </a:blipFill>
        </p:spPr>
      </p:sp>
      <p:pic>
        <p:nvPicPr>
          <p:cNvPr name="Picture 7" id="7">
            <a:hlinkClick action="ppaction://media"/>
          </p:cNvPr>
          <p:cNvPicPr>
            <a:picLocks noChangeAspect="true"/>
          </p:cNvPicPr>
          <p:nvPr>
            <a:videoFile r:link="rId10"/>
            <p:extLst>
              <p:ext uri="{DAA4B4D4-6D71-4841-9C94-3DE7FCFB9230}">
                <p14:media xmlns:p14="http://schemas.microsoft.com/office/powerpoint/2010/main" r:embed="rId11"/>
              </p:ext>
            </p:extLst>
          </p:nvPr>
        </p:nvPicPr>
        <p:blipFill>
          <a:blip r:embed="rId9"/>
          <a:srcRect l="0" t="0" r="0" b="0"/>
          <a:stretch>
            <a:fillRect/>
          </a:stretch>
        </p:blipFill>
        <p:spPr>
          <a:xfrm flipH="false" flipV="false" rot="0">
            <a:off x="2060648" y="3784017"/>
            <a:ext cx="12852784" cy="6129374"/>
          </a:xfrm>
          <a:prstGeom prst="rect">
            <a:avLst/>
          </a:prstGeom>
        </p:spPr>
      </p:pic>
      <p:sp>
        <p:nvSpPr>
          <p:cNvPr name="TextBox 8" id="8"/>
          <p:cNvSpPr txBox="true"/>
          <p:nvPr/>
        </p:nvSpPr>
        <p:spPr>
          <a:xfrm rot="0">
            <a:off x="1482756" y="728156"/>
            <a:ext cx="10643762" cy="764302"/>
          </a:xfrm>
          <a:prstGeom prst="rect">
            <a:avLst/>
          </a:prstGeom>
        </p:spPr>
        <p:txBody>
          <a:bodyPr anchor="t" rtlCol="false" tIns="0" lIns="0" bIns="0" rIns="0">
            <a:spAutoFit/>
          </a:bodyPr>
          <a:lstStyle/>
          <a:p>
            <a:pPr algn="ctr">
              <a:lnSpc>
                <a:spcPts val="5674"/>
              </a:lnSpc>
            </a:pPr>
            <a:r>
              <a:rPr lang="en-US" sz="5973">
                <a:solidFill>
                  <a:srgbClr val="000000"/>
                </a:solidFill>
                <a:latin typeface="More Sugar"/>
                <a:ea typeface="More Sugar"/>
                <a:cs typeface="More Sugar"/>
                <a:sym typeface="More Sugar"/>
              </a:rPr>
              <a:t>ENDORSEMENT PATHWAYS</a:t>
            </a:r>
          </a:p>
        </p:txBody>
      </p:sp>
      <p:sp>
        <p:nvSpPr>
          <p:cNvPr name="TextBox 9" id="9"/>
          <p:cNvSpPr txBox="true"/>
          <p:nvPr/>
        </p:nvSpPr>
        <p:spPr>
          <a:xfrm rot="0">
            <a:off x="967019" y="1977425"/>
            <a:ext cx="15040043" cy="1806592"/>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YOU CAN FIND A LIST OF PATHWAYS FOR EACH ENDORSEMENT ON THE COURSE CATALOG IN SCHOOLINKS. THEY DETAILS ALL COURSES NEEDED TO FULLFILL EACH PROGRAM OF STUDY FOR EACH ENDORSEMENT.</a:t>
            </a:r>
          </a:p>
        </p:txBody>
      </p:sp>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801493">
            <a:off x="485970" y="-101490"/>
            <a:ext cx="4982890" cy="2853837"/>
          </a:xfrm>
          <a:custGeom>
            <a:avLst/>
            <a:gdLst/>
            <a:ahLst/>
            <a:cxnLst/>
            <a:rect r="r" b="b" t="t" l="l"/>
            <a:pathLst>
              <a:path h="2853837" w="4982890">
                <a:moveTo>
                  <a:pt x="0" y="0"/>
                </a:moveTo>
                <a:lnTo>
                  <a:pt x="4982890" y="0"/>
                </a:lnTo>
                <a:lnTo>
                  <a:pt x="4982890" y="2853837"/>
                </a:lnTo>
                <a:lnTo>
                  <a:pt x="0" y="28538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801493">
            <a:off x="302373" y="605213"/>
            <a:ext cx="5157308" cy="2953731"/>
          </a:xfrm>
          <a:custGeom>
            <a:avLst/>
            <a:gdLst/>
            <a:ahLst/>
            <a:cxnLst/>
            <a:rect r="r" b="b" t="t" l="l"/>
            <a:pathLst>
              <a:path h="2953731" w="5157308">
                <a:moveTo>
                  <a:pt x="0" y="0"/>
                </a:moveTo>
                <a:lnTo>
                  <a:pt x="5157307" y="0"/>
                </a:lnTo>
                <a:lnTo>
                  <a:pt x="5157307" y="2953731"/>
                </a:lnTo>
                <a:lnTo>
                  <a:pt x="0" y="29537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801493">
            <a:off x="4116396" y="-195200"/>
            <a:ext cx="5191385" cy="2973248"/>
          </a:xfrm>
          <a:custGeom>
            <a:avLst/>
            <a:gdLst/>
            <a:ahLst/>
            <a:cxnLst/>
            <a:rect r="r" b="b" t="t" l="l"/>
            <a:pathLst>
              <a:path h="2973248" w="5191385">
                <a:moveTo>
                  <a:pt x="0" y="0"/>
                </a:moveTo>
                <a:lnTo>
                  <a:pt x="5191386" y="0"/>
                </a:lnTo>
                <a:lnTo>
                  <a:pt x="5191386" y="2973248"/>
                </a:lnTo>
                <a:lnTo>
                  <a:pt x="0" y="29732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801493">
            <a:off x="4105423" y="626713"/>
            <a:ext cx="4982890" cy="2853837"/>
          </a:xfrm>
          <a:custGeom>
            <a:avLst/>
            <a:gdLst/>
            <a:ahLst/>
            <a:cxnLst/>
            <a:rect r="r" b="b" t="t" l="l"/>
            <a:pathLst>
              <a:path h="2853837" w="4982890">
                <a:moveTo>
                  <a:pt x="0" y="0"/>
                </a:moveTo>
                <a:lnTo>
                  <a:pt x="4982890" y="0"/>
                </a:lnTo>
                <a:lnTo>
                  <a:pt x="4982890" y="2853837"/>
                </a:lnTo>
                <a:lnTo>
                  <a:pt x="0" y="28538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9473705">
            <a:off x="9523761" y="1468109"/>
            <a:ext cx="1574282" cy="1227940"/>
          </a:xfrm>
          <a:custGeom>
            <a:avLst/>
            <a:gdLst/>
            <a:ahLst/>
            <a:cxnLst/>
            <a:rect r="r" b="b" t="t" l="l"/>
            <a:pathLst>
              <a:path h="1227940" w="1574282">
                <a:moveTo>
                  <a:pt x="1574282" y="0"/>
                </a:moveTo>
                <a:lnTo>
                  <a:pt x="0" y="0"/>
                </a:lnTo>
                <a:lnTo>
                  <a:pt x="0" y="1227940"/>
                </a:lnTo>
                <a:lnTo>
                  <a:pt x="1574282" y="1227940"/>
                </a:lnTo>
                <a:lnTo>
                  <a:pt x="157428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66650" y="3355542"/>
            <a:ext cx="535363" cy="492534"/>
          </a:xfrm>
          <a:custGeom>
            <a:avLst/>
            <a:gdLst/>
            <a:ahLst/>
            <a:cxnLst/>
            <a:rect r="r" b="b" t="t" l="l"/>
            <a:pathLst>
              <a:path h="492534" w="535363">
                <a:moveTo>
                  <a:pt x="0" y="0"/>
                </a:moveTo>
                <a:lnTo>
                  <a:pt x="535364" y="0"/>
                </a:lnTo>
                <a:lnTo>
                  <a:pt x="535364" y="492534"/>
                </a:lnTo>
                <a:lnTo>
                  <a:pt x="0" y="4925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false" rot="0">
            <a:off x="11417264" y="813256"/>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0">
            <a:off x="12569634" y="813256"/>
            <a:ext cx="5409711" cy="1268823"/>
          </a:xfrm>
          <a:custGeom>
            <a:avLst/>
            <a:gdLst/>
            <a:ahLst/>
            <a:cxnLst/>
            <a:rect r="r" b="b" t="t" l="l"/>
            <a:pathLst>
              <a:path h="1268823" w="5409711">
                <a:moveTo>
                  <a:pt x="5409711" y="0"/>
                </a:moveTo>
                <a:lnTo>
                  <a:pt x="0" y="0"/>
                </a:lnTo>
                <a:lnTo>
                  <a:pt x="0" y="1268823"/>
                </a:lnTo>
                <a:lnTo>
                  <a:pt x="5409711" y="1268823"/>
                </a:lnTo>
                <a:lnTo>
                  <a:pt x="540971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538745" y="3914751"/>
            <a:ext cx="463269" cy="816203"/>
          </a:xfrm>
          <a:custGeom>
            <a:avLst/>
            <a:gdLst/>
            <a:ahLst/>
            <a:cxnLst/>
            <a:rect r="r" b="b" t="t" l="l"/>
            <a:pathLst>
              <a:path h="816203" w="463269">
                <a:moveTo>
                  <a:pt x="0" y="0"/>
                </a:moveTo>
                <a:lnTo>
                  <a:pt x="463269" y="0"/>
                </a:lnTo>
                <a:lnTo>
                  <a:pt x="463269" y="816203"/>
                </a:lnTo>
                <a:lnTo>
                  <a:pt x="0" y="816203"/>
                </a:lnTo>
                <a:lnTo>
                  <a:pt x="0" y="0"/>
                </a:lnTo>
                <a:close/>
              </a:path>
            </a:pathLst>
          </a:custGeom>
          <a:blipFill>
            <a:blip r:embed="rId11">
              <a:extLst>
                <a:ext uri="{96DAC541-7B7A-43D3-8B79-37D633B846F1}">
                  <asvg:svgBlip xmlns:asvg="http://schemas.microsoft.com/office/drawing/2016/SVG/main" r:embed="rId12"/>
                </a:ext>
              </a:extLst>
            </a:blip>
            <a:stretch>
              <a:fillRect l="-193760" t="0" r="0" b="-46121"/>
            </a:stretch>
          </a:blipFill>
        </p:spPr>
      </p:sp>
      <p:sp>
        <p:nvSpPr>
          <p:cNvPr name="TextBox 12" id="12"/>
          <p:cNvSpPr txBox="true"/>
          <p:nvPr/>
        </p:nvSpPr>
        <p:spPr>
          <a:xfrm rot="0">
            <a:off x="734332" y="723659"/>
            <a:ext cx="8132426" cy="1888617"/>
          </a:xfrm>
          <a:prstGeom prst="rect">
            <a:avLst/>
          </a:prstGeom>
        </p:spPr>
        <p:txBody>
          <a:bodyPr anchor="t" rtlCol="false" tIns="0" lIns="0" bIns="0" rIns="0">
            <a:spAutoFit/>
          </a:bodyPr>
          <a:lstStyle/>
          <a:p>
            <a:pPr algn="ctr">
              <a:lnSpc>
                <a:spcPts val="7344"/>
              </a:lnSpc>
            </a:pPr>
            <a:r>
              <a:rPr lang="en-US" sz="7200">
                <a:solidFill>
                  <a:srgbClr val="000000"/>
                </a:solidFill>
                <a:latin typeface="More Sugar"/>
                <a:ea typeface="More Sugar"/>
                <a:cs typeface="More Sugar"/>
                <a:sym typeface="More Sugar"/>
              </a:rPr>
              <a:t>TYPES OF CLASSES</a:t>
            </a:r>
          </a:p>
        </p:txBody>
      </p:sp>
      <p:sp>
        <p:nvSpPr>
          <p:cNvPr name="TextBox 13" id="13"/>
          <p:cNvSpPr txBox="true"/>
          <p:nvPr/>
        </p:nvSpPr>
        <p:spPr>
          <a:xfrm rot="0">
            <a:off x="1169614" y="4115915"/>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Traditional face-to-face</a:t>
            </a:r>
          </a:p>
        </p:txBody>
      </p:sp>
      <p:sp>
        <p:nvSpPr>
          <p:cNvPr name="TextBox 14" id="14"/>
          <p:cNvSpPr txBox="true"/>
          <p:nvPr/>
        </p:nvSpPr>
        <p:spPr>
          <a:xfrm rot="0">
            <a:off x="1169614" y="4958327"/>
            <a:ext cx="8180965"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Virtual Instructional day request (IDR)- You choose!</a:t>
            </a:r>
          </a:p>
        </p:txBody>
      </p:sp>
      <p:sp>
        <p:nvSpPr>
          <p:cNvPr name="TextBox 15" id="15"/>
          <p:cNvSpPr txBox="true"/>
          <p:nvPr/>
        </p:nvSpPr>
        <p:spPr>
          <a:xfrm rot="0">
            <a:off x="1169614" y="5699841"/>
            <a:ext cx="8180965" cy="99868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Virtual instructional day Supplemental (IDS)- Offered if course isn’t available on campus or select circumstances.</a:t>
            </a:r>
          </a:p>
        </p:txBody>
      </p:sp>
      <p:sp>
        <p:nvSpPr>
          <p:cNvPr name="TextBox 16" id="16"/>
          <p:cNvSpPr txBox="true"/>
          <p:nvPr/>
        </p:nvSpPr>
        <p:spPr>
          <a:xfrm rot="0">
            <a:off x="1169614" y="7062329"/>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OUTSIDE OF THE 7 DAY HS DAY:</a:t>
            </a:r>
          </a:p>
        </p:txBody>
      </p:sp>
      <p:sp>
        <p:nvSpPr>
          <p:cNvPr name="TextBox 17" id="17"/>
          <p:cNvSpPr txBox="true"/>
          <p:nvPr/>
        </p:nvSpPr>
        <p:spPr>
          <a:xfrm rot="0">
            <a:off x="11645864" y="1211097"/>
            <a:ext cx="6177995" cy="501714"/>
          </a:xfrm>
          <a:prstGeom prst="rect">
            <a:avLst/>
          </a:prstGeom>
        </p:spPr>
        <p:txBody>
          <a:bodyPr anchor="t" rtlCol="false" tIns="0" lIns="0" bIns="0" rIns="0">
            <a:spAutoFit/>
          </a:bodyPr>
          <a:lstStyle/>
          <a:p>
            <a:pPr algn="ctr">
              <a:lnSpc>
                <a:spcPts val="3855"/>
              </a:lnSpc>
            </a:pPr>
            <a:r>
              <a:rPr lang="en-US" sz="3505">
                <a:solidFill>
                  <a:srgbClr val="000000"/>
                </a:solidFill>
                <a:latin typeface="More Sugar"/>
                <a:ea typeface="More Sugar"/>
                <a:cs typeface="More Sugar"/>
                <a:sym typeface="More Sugar"/>
              </a:rPr>
              <a:t>9TH GRADE </a:t>
            </a:r>
          </a:p>
        </p:txBody>
      </p:sp>
      <p:grpSp>
        <p:nvGrpSpPr>
          <p:cNvPr name="Group 18" id="18"/>
          <p:cNvGrpSpPr/>
          <p:nvPr/>
        </p:nvGrpSpPr>
        <p:grpSpPr>
          <a:xfrm rot="0">
            <a:off x="11271224" y="3034257"/>
            <a:ext cx="6820887" cy="1266055"/>
            <a:chOff x="0" y="0"/>
            <a:chExt cx="9094516" cy="1688073"/>
          </a:xfrm>
        </p:grpSpPr>
        <p:sp>
          <p:nvSpPr>
            <p:cNvPr name="Freeform 19" id="19"/>
            <p:cNvSpPr/>
            <p:nvPr/>
          </p:nvSpPr>
          <p:spPr>
            <a:xfrm flipH="false" flipV="false" rot="0">
              <a:off x="0" y="0"/>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3751193" y="0"/>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247431" y="619409"/>
              <a:ext cx="5343323" cy="1068665"/>
            </a:xfrm>
            <a:custGeom>
              <a:avLst/>
              <a:gdLst/>
              <a:ahLst/>
              <a:cxnLst/>
              <a:rect r="r" b="b" t="t" l="l"/>
              <a:pathLst>
                <a:path h="1068665" w="5343323">
                  <a:moveTo>
                    <a:pt x="0" y="0"/>
                  </a:moveTo>
                  <a:lnTo>
                    <a:pt x="5343324" y="0"/>
                  </a:lnTo>
                  <a:lnTo>
                    <a:pt x="5343324" y="1068664"/>
                  </a:lnTo>
                  <a:lnTo>
                    <a:pt x="0" y="106866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p:cNvSpPr/>
            <p:nvPr/>
          </p:nvSpPr>
          <p:spPr>
            <a:xfrm flipH="false" flipV="false" rot="0">
              <a:off x="3751193" y="544135"/>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sp>
        <p:nvSpPr>
          <p:cNvPr name="TextBox 23" id="23"/>
          <p:cNvSpPr txBox="true"/>
          <p:nvPr/>
        </p:nvSpPr>
        <p:spPr>
          <a:xfrm rot="0">
            <a:off x="11334997" y="3307232"/>
            <a:ext cx="6693340" cy="938190"/>
          </a:xfrm>
          <a:prstGeom prst="rect">
            <a:avLst/>
          </a:prstGeom>
        </p:spPr>
        <p:txBody>
          <a:bodyPr anchor="t" rtlCol="false" tIns="0" lIns="0" bIns="0" rIns="0">
            <a:spAutoFit/>
          </a:bodyPr>
          <a:lstStyle/>
          <a:p>
            <a:pPr algn="ctr">
              <a:lnSpc>
                <a:spcPts val="3710"/>
              </a:lnSpc>
            </a:pPr>
            <a:r>
              <a:rPr lang="en-US" sz="3373">
                <a:solidFill>
                  <a:srgbClr val="000000"/>
                </a:solidFill>
                <a:latin typeface="More Sugar"/>
                <a:ea typeface="More Sugar"/>
                <a:cs typeface="More Sugar"/>
                <a:sym typeface="More Sugar"/>
              </a:rPr>
              <a:t>MAY CHOOSE UP TO 1 IDR COURSE</a:t>
            </a:r>
          </a:p>
        </p:txBody>
      </p:sp>
      <p:sp>
        <p:nvSpPr>
          <p:cNvPr name="TextBox 24" id="24"/>
          <p:cNvSpPr txBox="true"/>
          <p:nvPr/>
        </p:nvSpPr>
        <p:spPr>
          <a:xfrm rot="0">
            <a:off x="1169614" y="3396540"/>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DURING THE 7 PERIOD HS DAY: </a:t>
            </a:r>
          </a:p>
        </p:txBody>
      </p:sp>
      <p:sp>
        <p:nvSpPr>
          <p:cNvPr name="Freeform 25" id="25"/>
          <p:cNvSpPr/>
          <p:nvPr/>
        </p:nvSpPr>
        <p:spPr>
          <a:xfrm flipH="false" flipV="false" rot="0">
            <a:off x="565431" y="4730954"/>
            <a:ext cx="463269" cy="816203"/>
          </a:xfrm>
          <a:custGeom>
            <a:avLst/>
            <a:gdLst/>
            <a:ahLst/>
            <a:cxnLst/>
            <a:rect r="r" b="b" t="t" l="l"/>
            <a:pathLst>
              <a:path h="816203" w="463269">
                <a:moveTo>
                  <a:pt x="0" y="0"/>
                </a:moveTo>
                <a:lnTo>
                  <a:pt x="463269" y="0"/>
                </a:lnTo>
                <a:lnTo>
                  <a:pt x="463269" y="816203"/>
                </a:lnTo>
                <a:lnTo>
                  <a:pt x="0" y="816203"/>
                </a:lnTo>
                <a:lnTo>
                  <a:pt x="0" y="0"/>
                </a:lnTo>
                <a:close/>
              </a:path>
            </a:pathLst>
          </a:custGeom>
          <a:blipFill>
            <a:blip r:embed="rId11">
              <a:extLst>
                <a:ext uri="{96DAC541-7B7A-43D3-8B79-37D633B846F1}">
                  <asvg:svgBlip xmlns:asvg="http://schemas.microsoft.com/office/drawing/2016/SVG/main" r:embed="rId12"/>
                </a:ext>
              </a:extLst>
            </a:blip>
            <a:stretch>
              <a:fillRect l="-193760" t="0" r="0" b="-46121"/>
            </a:stretch>
          </a:blipFill>
        </p:spPr>
      </p:sp>
      <p:sp>
        <p:nvSpPr>
          <p:cNvPr name="Freeform 26" id="26"/>
          <p:cNvSpPr/>
          <p:nvPr/>
        </p:nvSpPr>
        <p:spPr>
          <a:xfrm flipH="false" flipV="false" rot="0">
            <a:off x="565431" y="5707472"/>
            <a:ext cx="463269" cy="816203"/>
          </a:xfrm>
          <a:custGeom>
            <a:avLst/>
            <a:gdLst/>
            <a:ahLst/>
            <a:cxnLst/>
            <a:rect r="r" b="b" t="t" l="l"/>
            <a:pathLst>
              <a:path h="816203" w="463269">
                <a:moveTo>
                  <a:pt x="0" y="0"/>
                </a:moveTo>
                <a:lnTo>
                  <a:pt x="463269" y="0"/>
                </a:lnTo>
                <a:lnTo>
                  <a:pt x="463269" y="816203"/>
                </a:lnTo>
                <a:lnTo>
                  <a:pt x="0" y="816203"/>
                </a:lnTo>
                <a:lnTo>
                  <a:pt x="0" y="0"/>
                </a:lnTo>
                <a:close/>
              </a:path>
            </a:pathLst>
          </a:custGeom>
          <a:blipFill>
            <a:blip r:embed="rId11">
              <a:extLst>
                <a:ext uri="{96DAC541-7B7A-43D3-8B79-37D633B846F1}">
                  <asvg:svgBlip xmlns:asvg="http://schemas.microsoft.com/office/drawing/2016/SVG/main" r:embed="rId12"/>
                </a:ext>
              </a:extLst>
            </a:blip>
            <a:stretch>
              <a:fillRect l="-193760" t="0" r="0" b="-46121"/>
            </a:stretch>
          </a:blipFill>
        </p:spPr>
      </p:sp>
      <p:sp>
        <p:nvSpPr>
          <p:cNvPr name="Freeform 27" id="27"/>
          <p:cNvSpPr/>
          <p:nvPr/>
        </p:nvSpPr>
        <p:spPr>
          <a:xfrm flipH="false" flipV="false" rot="0">
            <a:off x="466650" y="7002274"/>
            <a:ext cx="535363" cy="492534"/>
          </a:xfrm>
          <a:custGeom>
            <a:avLst/>
            <a:gdLst/>
            <a:ahLst/>
            <a:cxnLst/>
            <a:rect r="r" b="b" t="t" l="l"/>
            <a:pathLst>
              <a:path h="492534" w="535363">
                <a:moveTo>
                  <a:pt x="0" y="0"/>
                </a:moveTo>
                <a:lnTo>
                  <a:pt x="535364" y="0"/>
                </a:lnTo>
                <a:lnTo>
                  <a:pt x="535364" y="492535"/>
                </a:lnTo>
                <a:lnTo>
                  <a:pt x="0" y="4925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8" id="28"/>
          <p:cNvSpPr/>
          <p:nvPr/>
        </p:nvSpPr>
        <p:spPr>
          <a:xfrm flipH="false" flipV="false" rot="0">
            <a:off x="466650" y="7753556"/>
            <a:ext cx="463269" cy="816203"/>
          </a:xfrm>
          <a:custGeom>
            <a:avLst/>
            <a:gdLst/>
            <a:ahLst/>
            <a:cxnLst/>
            <a:rect r="r" b="b" t="t" l="l"/>
            <a:pathLst>
              <a:path h="816203" w="463269">
                <a:moveTo>
                  <a:pt x="0" y="0"/>
                </a:moveTo>
                <a:lnTo>
                  <a:pt x="463269" y="0"/>
                </a:lnTo>
                <a:lnTo>
                  <a:pt x="463269" y="816203"/>
                </a:lnTo>
                <a:lnTo>
                  <a:pt x="0" y="816203"/>
                </a:lnTo>
                <a:lnTo>
                  <a:pt x="0" y="0"/>
                </a:lnTo>
                <a:close/>
              </a:path>
            </a:pathLst>
          </a:custGeom>
          <a:blipFill>
            <a:blip r:embed="rId11">
              <a:extLst>
                <a:ext uri="{96DAC541-7B7A-43D3-8B79-37D633B846F1}">
                  <asvg:svgBlip xmlns:asvg="http://schemas.microsoft.com/office/drawing/2016/SVG/main" r:embed="rId12"/>
                </a:ext>
              </a:extLst>
            </a:blip>
            <a:stretch>
              <a:fillRect l="-193760" t="0" r="0" b="-46121"/>
            </a:stretch>
          </a:blipFill>
        </p:spPr>
      </p:sp>
      <p:sp>
        <p:nvSpPr>
          <p:cNvPr name="TextBox 29" id="29"/>
          <p:cNvSpPr txBox="true"/>
          <p:nvPr/>
        </p:nvSpPr>
        <p:spPr>
          <a:xfrm rot="0">
            <a:off x="1097519" y="7954720"/>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Tuition- Based Virtual Courses- current KVS</a:t>
            </a:r>
          </a:p>
        </p:txBody>
      </p:sp>
      <p:sp>
        <p:nvSpPr>
          <p:cNvPr name="Freeform 30" id="30"/>
          <p:cNvSpPr/>
          <p:nvPr/>
        </p:nvSpPr>
        <p:spPr>
          <a:xfrm flipH="false" flipV="false" rot="0">
            <a:off x="466650" y="8496209"/>
            <a:ext cx="463269" cy="816203"/>
          </a:xfrm>
          <a:custGeom>
            <a:avLst/>
            <a:gdLst/>
            <a:ahLst/>
            <a:cxnLst/>
            <a:rect r="r" b="b" t="t" l="l"/>
            <a:pathLst>
              <a:path h="816203" w="463269">
                <a:moveTo>
                  <a:pt x="0" y="0"/>
                </a:moveTo>
                <a:lnTo>
                  <a:pt x="463269" y="0"/>
                </a:lnTo>
                <a:lnTo>
                  <a:pt x="463269" y="816203"/>
                </a:lnTo>
                <a:lnTo>
                  <a:pt x="0" y="816203"/>
                </a:lnTo>
                <a:lnTo>
                  <a:pt x="0" y="0"/>
                </a:lnTo>
                <a:close/>
              </a:path>
            </a:pathLst>
          </a:custGeom>
          <a:blipFill>
            <a:blip r:embed="rId11">
              <a:extLst>
                <a:ext uri="{96DAC541-7B7A-43D3-8B79-37D633B846F1}">
                  <asvg:svgBlip xmlns:asvg="http://schemas.microsoft.com/office/drawing/2016/SVG/main" r:embed="rId12"/>
                </a:ext>
              </a:extLst>
            </a:blip>
            <a:stretch>
              <a:fillRect l="-193760" t="0" r="0" b="-46121"/>
            </a:stretch>
          </a:blipFill>
        </p:spPr>
      </p:sp>
      <p:sp>
        <p:nvSpPr>
          <p:cNvPr name="TextBox 31" id="31"/>
          <p:cNvSpPr txBox="true"/>
          <p:nvPr/>
        </p:nvSpPr>
        <p:spPr>
          <a:xfrm rot="0">
            <a:off x="1097519" y="8697374"/>
            <a:ext cx="6976001" cy="484339"/>
          </a:xfrm>
          <a:prstGeom prst="rect">
            <a:avLst/>
          </a:prstGeom>
        </p:spPr>
        <p:txBody>
          <a:bodyPr anchor="t" rtlCol="false" tIns="0" lIns="0" bIns="0" rIns="0">
            <a:spAutoFit/>
          </a:bodyPr>
          <a:lstStyle/>
          <a:p>
            <a:pPr algn="just">
              <a:lnSpc>
                <a:spcPts val="3980"/>
              </a:lnSpc>
            </a:pPr>
            <a:r>
              <a:rPr lang="en-US" sz="2745" spc="-82">
                <a:solidFill>
                  <a:srgbClr val="FFFFFF"/>
                </a:solidFill>
                <a:latin typeface="More Sugar Thin"/>
                <a:ea typeface="More Sugar Thin"/>
                <a:cs typeface="More Sugar Thin"/>
                <a:sym typeface="More Sugar Thin"/>
              </a:rPr>
              <a:t>KSAT Virtual Courses</a:t>
            </a:r>
          </a:p>
        </p:txBody>
      </p:sp>
      <p:grpSp>
        <p:nvGrpSpPr>
          <p:cNvPr name="Group 32" id="32"/>
          <p:cNvGrpSpPr/>
          <p:nvPr/>
        </p:nvGrpSpPr>
        <p:grpSpPr>
          <a:xfrm rot="0">
            <a:off x="11158458" y="6228754"/>
            <a:ext cx="6820887" cy="1266055"/>
            <a:chOff x="0" y="0"/>
            <a:chExt cx="9094516" cy="1688073"/>
          </a:xfrm>
        </p:grpSpPr>
        <p:sp>
          <p:nvSpPr>
            <p:cNvPr name="Freeform 33" id="33"/>
            <p:cNvSpPr/>
            <p:nvPr/>
          </p:nvSpPr>
          <p:spPr>
            <a:xfrm flipH="false" flipV="false" rot="0">
              <a:off x="0" y="0"/>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4" id="34"/>
            <p:cNvSpPr/>
            <p:nvPr/>
          </p:nvSpPr>
          <p:spPr>
            <a:xfrm flipH="false" flipV="false" rot="0">
              <a:off x="3751193" y="0"/>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5" id="35"/>
            <p:cNvSpPr/>
            <p:nvPr/>
          </p:nvSpPr>
          <p:spPr>
            <a:xfrm flipH="false" flipV="false" rot="0">
              <a:off x="247431" y="619409"/>
              <a:ext cx="5343323" cy="1068665"/>
            </a:xfrm>
            <a:custGeom>
              <a:avLst/>
              <a:gdLst/>
              <a:ahLst/>
              <a:cxnLst/>
              <a:rect r="r" b="b" t="t" l="l"/>
              <a:pathLst>
                <a:path h="1068665" w="5343323">
                  <a:moveTo>
                    <a:pt x="0" y="0"/>
                  </a:moveTo>
                  <a:lnTo>
                    <a:pt x="5343324" y="0"/>
                  </a:lnTo>
                  <a:lnTo>
                    <a:pt x="5343324" y="1068664"/>
                  </a:lnTo>
                  <a:lnTo>
                    <a:pt x="0" y="106866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6" id="36"/>
            <p:cNvSpPr/>
            <p:nvPr/>
          </p:nvSpPr>
          <p:spPr>
            <a:xfrm flipH="false" flipV="false" rot="0">
              <a:off x="3751193" y="544135"/>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sp>
        <p:nvSpPr>
          <p:cNvPr name="TextBox 37" id="37"/>
          <p:cNvSpPr txBox="true"/>
          <p:nvPr/>
        </p:nvSpPr>
        <p:spPr>
          <a:xfrm rot="0">
            <a:off x="11286005" y="6501812"/>
            <a:ext cx="6693340" cy="858180"/>
          </a:xfrm>
          <a:prstGeom prst="rect">
            <a:avLst/>
          </a:prstGeom>
        </p:spPr>
        <p:txBody>
          <a:bodyPr anchor="t" rtlCol="false" tIns="0" lIns="0" bIns="0" rIns="0">
            <a:spAutoFit/>
          </a:bodyPr>
          <a:lstStyle/>
          <a:p>
            <a:pPr algn="ctr">
              <a:lnSpc>
                <a:spcPts val="3380"/>
              </a:lnSpc>
            </a:pPr>
            <a:r>
              <a:rPr lang="en-US" sz="3073">
                <a:solidFill>
                  <a:srgbClr val="000000"/>
                </a:solidFill>
                <a:latin typeface="More Sugar"/>
                <a:ea typeface="More Sugar"/>
                <a:cs typeface="More Sugar"/>
                <a:sym typeface="More Sugar"/>
              </a:rPr>
              <a:t>MAY CHOOSE UP TO 2 TUITION BASED VIRTUAL COURSES</a:t>
            </a:r>
          </a:p>
        </p:txBody>
      </p:sp>
      <p:grpSp>
        <p:nvGrpSpPr>
          <p:cNvPr name="Group 38" id="38"/>
          <p:cNvGrpSpPr/>
          <p:nvPr/>
        </p:nvGrpSpPr>
        <p:grpSpPr>
          <a:xfrm rot="0">
            <a:off x="11271224" y="4631505"/>
            <a:ext cx="6820887" cy="1266055"/>
            <a:chOff x="0" y="0"/>
            <a:chExt cx="9094516" cy="1688073"/>
          </a:xfrm>
        </p:grpSpPr>
        <p:sp>
          <p:nvSpPr>
            <p:cNvPr name="Freeform 39" id="39"/>
            <p:cNvSpPr/>
            <p:nvPr/>
          </p:nvSpPr>
          <p:spPr>
            <a:xfrm flipH="false" flipV="false" rot="0">
              <a:off x="0" y="0"/>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40" id="40"/>
            <p:cNvSpPr/>
            <p:nvPr/>
          </p:nvSpPr>
          <p:spPr>
            <a:xfrm flipH="false" flipV="false" rot="0">
              <a:off x="3751193" y="0"/>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41" id="41"/>
            <p:cNvSpPr/>
            <p:nvPr/>
          </p:nvSpPr>
          <p:spPr>
            <a:xfrm flipH="false" flipV="false" rot="0">
              <a:off x="247431" y="619409"/>
              <a:ext cx="5343323" cy="1068665"/>
            </a:xfrm>
            <a:custGeom>
              <a:avLst/>
              <a:gdLst/>
              <a:ahLst/>
              <a:cxnLst/>
              <a:rect r="r" b="b" t="t" l="l"/>
              <a:pathLst>
                <a:path h="1068665" w="5343323">
                  <a:moveTo>
                    <a:pt x="0" y="0"/>
                  </a:moveTo>
                  <a:lnTo>
                    <a:pt x="5343324" y="0"/>
                  </a:lnTo>
                  <a:lnTo>
                    <a:pt x="5343324" y="1068664"/>
                  </a:lnTo>
                  <a:lnTo>
                    <a:pt x="0" y="106866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42" id="42"/>
            <p:cNvSpPr/>
            <p:nvPr/>
          </p:nvSpPr>
          <p:spPr>
            <a:xfrm flipH="false" flipV="false" rot="0">
              <a:off x="3751193" y="544135"/>
              <a:ext cx="5343323" cy="1068665"/>
            </a:xfrm>
            <a:custGeom>
              <a:avLst/>
              <a:gdLst/>
              <a:ahLst/>
              <a:cxnLst/>
              <a:rect r="r" b="b" t="t" l="l"/>
              <a:pathLst>
                <a:path h="1068665" w="5343323">
                  <a:moveTo>
                    <a:pt x="0" y="0"/>
                  </a:moveTo>
                  <a:lnTo>
                    <a:pt x="5343323" y="0"/>
                  </a:lnTo>
                  <a:lnTo>
                    <a:pt x="5343323" y="1068665"/>
                  </a:lnTo>
                  <a:lnTo>
                    <a:pt x="0" y="10686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sp>
        <p:nvSpPr>
          <p:cNvPr name="TextBox 43" id="43"/>
          <p:cNvSpPr txBox="true"/>
          <p:nvPr/>
        </p:nvSpPr>
        <p:spPr>
          <a:xfrm rot="0">
            <a:off x="11334997" y="4848646"/>
            <a:ext cx="6693340" cy="878500"/>
          </a:xfrm>
          <a:prstGeom prst="rect">
            <a:avLst/>
          </a:prstGeom>
        </p:spPr>
        <p:txBody>
          <a:bodyPr anchor="t" rtlCol="false" tIns="0" lIns="0" bIns="0" rIns="0">
            <a:spAutoFit/>
          </a:bodyPr>
          <a:lstStyle/>
          <a:p>
            <a:pPr algn="ctr">
              <a:lnSpc>
                <a:spcPts val="3490"/>
              </a:lnSpc>
            </a:pPr>
            <a:r>
              <a:rPr lang="en-US" sz="3173">
                <a:solidFill>
                  <a:srgbClr val="000000"/>
                </a:solidFill>
                <a:latin typeface="More Sugar"/>
                <a:ea typeface="More Sugar"/>
                <a:cs typeface="More Sugar"/>
                <a:sym typeface="More Sugar"/>
              </a:rPr>
              <a:t> IDR COURSES SCHEDULED WITH STUDY HALL DURING THE DAY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5370318" y="0"/>
            <a:ext cx="7910080" cy="10287000"/>
          </a:xfrm>
          <a:custGeom>
            <a:avLst/>
            <a:gdLst/>
            <a:ahLst/>
            <a:cxnLst/>
            <a:rect r="r" b="b" t="t" l="l"/>
            <a:pathLst>
              <a:path h="10287000" w="7910080">
                <a:moveTo>
                  <a:pt x="0" y="0"/>
                </a:moveTo>
                <a:lnTo>
                  <a:pt x="7910079" y="0"/>
                </a:lnTo>
                <a:lnTo>
                  <a:pt x="7910079" y="10287000"/>
                </a:lnTo>
                <a:lnTo>
                  <a:pt x="0" y="10287000"/>
                </a:lnTo>
                <a:lnTo>
                  <a:pt x="0" y="0"/>
                </a:lnTo>
                <a:close/>
              </a:path>
            </a:pathLst>
          </a:custGeom>
          <a:blipFill>
            <a:blip r:embed="rId3"/>
            <a:stretch>
              <a:fillRect l="0" t="0" r="0" b="0"/>
            </a:stretch>
          </a:blipFill>
        </p:spPr>
      </p:sp>
      <p:sp>
        <p:nvSpPr>
          <p:cNvPr name="Freeform 4" id="4"/>
          <p:cNvSpPr/>
          <p:nvPr/>
        </p:nvSpPr>
        <p:spPr>
          <a:xfrm flipH="false" flipV="false" rot="1314700">
            <a:off x="14375944" y="45944"/>
            <a:ext cx="4049238" cy="3725299"/>
          </a:xfrm>
          <a:custGeom>
            <a:avLst/>
            <a:gdLst/>
            <a:ahLst/>
            <a:cxnLst/>
            <a:rect r="r" b="b" t="t" l="l"/>
            <a:pathLst>
              <a:path h="3725299" w="4049238">
                <a:moveTo>
                  <a:pt x="0" y="0"/>
                </a:moveTo>
                <a:lnTo>
                  <a:pt x="4049238" y="0"/>
                </a:lnTo>
                <a:lnTo>
                  <a:pt x="4049238" y="3725299"/>
                </a:lnTo>
                <a:lnTo>
                  <a:pt x="0" y="3725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876785">
            <a:off x="31302" y="6432525"/>
            <a:ext cx="3706128" cy="4393040"/>
          </a:xfrm>
          <a:custGeom>
            <a:avLst/>
            <a:gdLst/>
            <a:ahLst/>
            <a:cxnLst/>
            <a:rect r="r" b="b" t="t" l="l"/>
            <a:pathLst>
              <a:path h="4393040" w="3706128">
                <a:moveTo>
                  <a:pt x="0" y="0"/>
                </a:moveTo>
                <a:lnTo>
                  <a:pt x="3706128" y="0"/>
                </a:lnTo>
                <a:lnTo>
                  <a:pt x="3706128" y="4393040"/>
                </a:lnTo>
                <a:lnTo>
                  <a:pt x="0" y="43930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781444" y="301479"/>
            <a:ext cx="16912997" cy="2274524"/>
          </a:xfrm>
          <a:custGeom>
            <a:avLst/>
            <a:gdLst/>
            <a:ahLst/>
            <a:cxnLst/>
            <a:rect r="r" b="b" t="t" l="l"/>
            <a:pathLst>
              <a:path h="2274524" w="16912997">
                <a:moveTo>
                  <a:pt x="0" y="2274524"/>
                </a:moveTo>
                <a:lnTo>
                  <a:pt x="16912997" y="2274524"/>
                </a:lnTo>
                <a:lnTo>
                  <a:pt x="16912997" y="0"/>
                </a:lnTo>
                <a:lnTo>
                  <a:pt x="0" y="0"/>
                </a:lnTo>
                <a:lnTo>
                  <a:pt x="0" y="2274524"/>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false" rot="0">
            <a:off x="1028700" y="3729098"/>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5280566"/>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122643" y="6911926"/>
            <a:ext cx="683935" cy="629220"/>
          </a:xfrm>
          <a:custGeom>
            <a:avLst/>
            <a:gdLst/>
            <a:ahLst/>
            <a:cxnLst/>
            <a:rect r="r" b="b" t="t" l="l"/>
            <a:pathLst>
              <a:path h="629220" w="683935">
                <a:moveTo>
                  <a:pt x="0" y="0"/>
                </a:moveTo>
                <a:lnTo>
                  <a:pt x="683934" y="0"/>
                </a:lnTo>
                <a:lnTo>
                  <a:pt x="683934" y="629219"/>
                </a:lnTo>
                <a:lnTo>
                  <a:pt x="0" y="6292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019803" y="771227"/>
            <a:ext cx="11348638" cy="1579892"/>
          </a:xfrm>
          <a:prstGeom prst="rect">
            <a:avLst/>
          </a:prstGeom>
        </p:spPr>
        <p:txBody>
          <a:bodyPr anchor="t" rtlCol="false" tIns="0" lIns="0" bIns="0" rIns="0">
            <a:spAutoFit/>
          </a:bodyPr>
          <a:lstStyle/>
          <a:p>
            <a:pPr algn="ctr">
              <a:lnSpc>
                <a:spcPts val="6050"/>
              </a:lnSpc>
            </a:pPr>
            <a:r>
              <a:rPr lang="en-US" sz="6369">
                <a:solidFill>
                  <a:srgbClr val="000000"/>
                </a:solidFill>
                <a:latin typeface="More Sugar"/>
                <a:ea typeface="More Sugar"/>
                <a:cs typeface="More Sugar"/>
                <a:sym typeface="More Sugar"/>
              </a:rPr>
              <a:t>CHOOSE ONE ENGLISH COURSE:</a:t>
            </a:r>
          </a:p>
        </p:txBody>
      </p:sp>
      <p:sp>
        <p:nvSpPr>
          <p:cNvPr name="TextBox 8" id="8"/>
          <p:cNvSpPr txBox="true"/>
          <p:nvPr/>
        </p:nvSpPr>
        <p:spPr>
          <a:xfrm rot="0">
            <a:off x="1945113" y="3904264"/>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ENGLISH 1 ACADEMIC</a:t>
            </a:r>
          </a:p>
        </p:txBody>
      </p:sp>
      <p:sp>
        <p:nvSpPr>
          <p:cNvPr name="TextBox 9" id="9"/>
          <p:cNvSpPr txBox="true"/>
          <p:nvPr/>
        </p:nvSpPr>
        <p:spPr>
          <a:xfrm rot="0">
            <a:off x="1945113" y="5387199"/>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ENGLISH I KAP (KATY ADVANCED PLACEMENT)</a:t>
            </a:r>
          </a:p>
        </p:txBody>
      </p:sp>
      <p:sp>
        <p:nvSpPr>
          <p:cNvPr name="TextBox 10" id="10"/>
          <p:cNvSpPr txBox="true"/>
          <p:nvPr/>
        </p:nvSpPr>
        <p:spPr>
          <a:xfrm rot="0">
            <a:off x="1945113" y="7087092"/>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ENGLISH I KAP/GT (COURSE FOR GT STUDENTS)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781444" y="301479"/>
            <a:ext cx="16912997" cy="2274524"/>
          </a:xfrm>
          <a:custGeom>
            <a:avLst/>
            <a:gdLst/>
            <a:ahLst/>
            <a:cxnLst/>
            <a:rect r="r" b="b" t="t" l="l"/>
            <a:pathLst>
              <a:path h="2274524" w="16912997">
                <a:moveTo>
                  <a:pt x="0" y="2274524"/>
                </a:moveTo>
                <a:lnTo>
                  <a:pt x="16912997" y="2274524"/>
                </a:lnTo>
                <a:lnTo>
                  <a:pt x="16912997" y="0"/>
                </a:lnTo>
                <a:lnTo>
                  <a:pt x="0" y="0"/>
                </a:lnTo>
                <a:lnTo>
                  <a:pt x="0" y="2274524"/>
                </a:lnTo>
                <a:close/>
              </a:path>
            </a:pathLst>
          </a:custGeom>
          <a:blipFill>
            <a:blip r:embed="rId3">
              <a:extLst>
                <a:ext uri="{96DAC541-7B7A-43D3-8B79-37D633B846F1}">
                  <asvg:svgBlip xmlns:asvg="http://schemas.microsoft.com/office/drawing/2016/SVG/main" r:embed="rId4"/>
                </a:ext>
              </a:extLst>
            </a:blip>
            <a:stretch>
              <a:fillRect l="0" t="-62213" r="0" b="-62213"/>
            </a:stretch>
          </a:blipFill>
        </p:spPr>
      </p:sp>
      <p:sp>
        <p:nvSpPr>
          <p:cNvPr name="Freeform 4" id="4"/>
          <p:cNvSpPr/>
          <p:nvPr/>
        </p:nvSpPr>
        <p:spPr>
          <a:xfrm flipH="false" flipV="false" rot="0">
            <a:off x="1028700" y="3293462"/>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4844930"/>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28700" y="6230213"/>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28700" y="7480415"/>
            <a:ext cx="683935" cy="629220"/>
          </a:xfrm>
          <a:custGeom>
            <a:avLst/>
            <a:gdLst/>
            <a:ahLst/>
            <a:cxnLst/>
            <a:rect r="r" b="b" t="t" l="l"/>
            <a:pathLst>
              <a:path h="629220" w="683935">
                <a:moveTo>
                  <a:pt x="0" y="0"/>
                </a:moveTo>
                <a:lnTo>
                  <a:pt x="683935" y="0"/>
                </a:lnTo>
                <a:lnTo>
                  <a:pt x="683935" y="629220"/>
                </a:lnTo>
                <a:lnTo>
                  <a:pt x="0" y="6292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54189" y="9148720"/>
            <a:ext cx="574511" cy="646178"/>
          </a:xfrm>
          <a:custGeom>
            <a:avLst/>
            <a:gdLst/>
            <a:ahLst/>
            <a:cxnLst/>
            <a:rect r="r" b="b" t="t" l="l"/>
            <a:pathLst>
              <a:path h="646178" w="574511">
                <a:moveTo>
                  <a:pt x="0" y="0"/>
                </a:moveTo>
                <a:lnTo>
                  <a:pt x="574511" y="0"/>
                </a:lnTo>
                <a:lnTo>
                  <a:pt x="574511" y="646177"/>
                </a:lnTo>
                <a:lnTo>
                  <a:pt x="0" y="6461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4019803" y="771227"/>
            <a:ext cx="11348638" cy="1579892"/>
          </a:xfrm>
          <a:prstGeom prst="rect">
            <a:avLst/>
          </a:prstGeom>
        </p:spPr>
        <p:txBody>
          <a:bodyPr anchor="t" rtlCol="false" tIns="0" lIns="0" bIns="0" rIns="0">
            <a:spAutoFit/>
          </a:bodyPr>
          <a:lstStyle/>
          <a:p>
            <a:pPr algn="ctr">
              <a:lnSpc>
                <a:spcPts val="6050"/>
              </a:lnSpc>
            </a:pPr>
            <a:r>
              <a:rPr lang="en-US" sz="6369">
                <a:solidFill>
                  <a:srgbClr val="000000"/>
                </a:solidFill>
                <a:latin typeface="More Sugar"/>
                <a:ea typeface="More Sugar"/>
                <a:cs typeface="More Sugar"/>
                <a:sym typeface="More Sugar"/>
              </a:rPr>
              <a:t>CHOOSE ONE SOCIAL STUDIES COURSE:</a:t>
            </a:r>
          </a:p>
        </p:txBody>
      </p:sp>
      <p:sp>
        <p:nvSpPr>
          <p:cNvPr name="TextBox 10" id="10"/>
          <p:cNvSpPr txBox="true"/>
          <p:nvPr/>
        </p:nvSpPr>
        <p:spPr>
          <a:xfrm rot="0">
            <a:off x="1945113" y="3468628"/>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WORLD GEOGRAPHY</a:t>
            </a:r>
          </a:p>
        </p:txBody>
      </p:sp>
      <p:sp>
        <p:nvSpPr>
          <p:cNvPr name="TextBox 11" id="11"/>
          <p:cNvSpPr txBox="true"/>
          <p:nvPr/>
        </p:nvSpPr>
        <p:spPr>
          <a:xfrm rot="0">
            <a:off x="1945113" y="4951563"/>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WORLD GEOGRAPHY KAP (KATY ADVANCED PLACEMENT)</a:t>
            </a:r>
          </a:p>
        </p:txBody>
      </p:sp>
      <p:sp>
        <p:nvSpPr>
          <p:cNvPr name="TextBox 12" id="12"/>
          <p:cNvSpPr txBox="true"/>
          <p:nvPr/>
        </p:nvSpPr>
        <p:spPr>
          <a:xfrm rot="0">
            <a:off x="2013278" y="6405379"/>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AP HUMAN GEOGRAPHY</a:t>
            </a:r>
          </a:p>
        </p:txBody>
      </p:sp>
      <p:sp>
        <p:nvSpPr>
          <p:cNvPr name="TextBox 13" id="13"/>
          <p:cNvSpPr txBox="true"/>
          <p:nvPr/>
        </p:nvSpPr>
        <p:spPr>
          <a:xfrm rot="0">
            <a:off x="2013278" y="7655582"/>
            <a:ext cx="14261444" cy="454054"/>
          </a:xfrm>
          <a:prstGeom prst="rect">
            <a:avLst/>
          </a:prstGeom>
        </p:spPr>
        <p:txBody>
          <a:bodyPr anchor="t" rtlCol="false" tIns="0" lIns="0" bIns="0" rIns="0">
            <a:spAutoFit/>
          </a:bodyPr>
          <a:lstStyle/>
          <a:p>
            <a:pPr algn="l">
              <a:lnSpc>
                <a:spcPts val="3577"/>
              </a:lnSpc>
            </a:pPr>
            <a:r>
              <a:rPr lang="en-US" sz="3252">
                <a:solidFill>
                  <a:srgbClr val="FFFFFF"/>
                </a:solidFill>
                <a:latin typeface="More Sugar"/>
                <a:ea typeface="More Sugar"/>
                <a:cs typeface="More Sugar"/>
                <a:sym typeface="More Sugar"/>
              </a:rPr>
              <a:t>AP HUMAN GEOGRAPHY (GT STUDENTS WILL TAKE THIS COURSE)</a:t>
            </a:r>
          </a:p>
        </p:txBody>
      </p:sp>
      <p:sp>
        <p:nvSpPr>
          <p:cNvPr name="TextBox 14" id="14"/>
          <p:cNvSpPr txBox="true"/>
          <p:nvPr/>
        </p:nvSpPr>
        <p:spPr>
          <a:xfrm rot="0">
            <a:off x="1071914" y="9201150"/>
            <a:ext cx="16622527" cy="484167"/>
          </a:xfrm>
          <a:prstGeom prst="rect">
            <a:avLst/>
          </a:prstGeom>
        </p:spPr>
        <p:txBody>
          <a:bodyPr anchor="t" rtlCol="false" tIns="0" lIns="0" bIns="0" rIns="0">
            <a:spAutoFit/>
          </a:bodyPr>
          <a:lstStyle/>
          <a:p>
            <a:pPr algn="just">
              <a:lnSpc>
                <a:spcPts val="3988"/>
              </a:lnSpc>
            </a:pPr>
            <a:r>
              <a:rPr lang="en-US" sz="2750" spc="-82">
                <a:solidFill>
                  <a:srgbClr val="FFFFFF"/>
                </a:solidFill>
                <a:latin typeface="More Sugar Thin"/>
                <a:ea typeface="More Sugar Thin"/>
                <a:cs typeface="More Sugar Thin"/>
                <a:sym typeface="More Sugar Thin"/>
              </a:rPr>
              <a:t>GT Students: If you take World Geography KAP over the summer, you will be exited from GT for Social Studies.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DAGcXpVrrdE</dc:identifier>
  <dcterms:modified xsi:type="dcterms:W3CDTF">2011-08-01T06:04:30Z</dcterms:modified>
  <cp:revision>1</cp:revision>
  <dc:title>2025-2026 8th grade Course Selection </dc:title>
</cp:coreProperties>
</file>